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8" r:id="rId3"/>
    <p:sldId id="289" r:id="rId4"/>
    <p:sldId id="292" r:id="rId5"/>
    <p:sldId id="294" r:id="rId6"/>
    <p:sldId id="296" r:id="rId7"/>
    <p:sldId id="299" r:id="rId8"/>
    <p:sldId id="305" r:id="rId9"/>
    <p:sldId id="307" r:id="rId10"/>
    <p:sldId id="309" r:id="rId11"/>
    <p:sldId id="311" r:id="rId12"/>
    <p:sldId id="313" r:id="rId13"/>
    <p:sldId id="330" r:id="rId14"/>
    <p:sldId id="331" r:id="rId15"/>
    <p:sldId id="336" r:id="rId16"/>
    <p:sldId id="337" r:id="rId17"/>
    <p:sldId id="338" r:id="rId18"/>
    <p:sldId id="329" r:id="rId19"/>
    <p:sldId id="339" r:id="rId20"/>
    <p:sldId id="341" r:id="rId21"/>
    <p:sldId id="301" r:id="rId22"/>
    <p:sldId id="340"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92" autoAdjust="0"/>
    <p:restoredTop sz="94660"/>
  </p:normalViewPr>
  <p:slideViewPr>
    <p:cSldViewPr snapToGrid="0">
      <p:cViewPr varScale="1">
        <p:scale>
          <a:sx n="87" d="100"/>
          <a:sy n="87" d="100"/>
        </p:scale>
        <p:origin x="5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54D9B-FC51-4DAA-B944-5DBED7787152}" type="doc">
      <dgm:prSet loTypeId="urn:microsoft.com/office/officeart/2005/8/layout/radial4" loCatId="relationship" qsTypeId="urn:microsoft.com/office/officeart/2005/8/quickstyle/simple5" qsCatId="simple" csTypeId="urn:microsoft.com/office/officeart/2005/8/colors/accent2_2" csCatId="accent2" phldr="1"/>
      <dgm:spPr/>
      <dgm:t>
        <a:bodyPr/>
        <a:lstStyle/>
        <a:p>
          <a:endParaRPr lang="en-IN"/>
        </a:p>
      </dgm:t>
    </dgm:pt>
    <dgm:pt modelId="{4190A0C6-9D4D-440E-94DD-54F0B80124FF}">
      <dgm:prSet phldrT="[Text]" custT="1"/>
      <dgm:spPr/>
      <dgm:t>
        <a:bodyPr/>
        <a:lstStyle/>
        <a:p>
          <a:r>
            <a:rPr lang="en-IN" sz="1400" b="0" dirty="0" smtClean="0">
              <a:latin typeface="Copperplate Gothic Bold" pitchFamily="34" charset="0"/>
            </a:rPr>
            <a:t>Tele-pathology</a:t>
          </a:r>
          <a:endParaRPr lang="en-IN" sz="1400" b="0" dirty="0">
            <a:latin typeface="Copperplate Gothic Bold" pitchFamily="34" charset="0"/>
          </a:endParaRPr>
        </a:p>
      </dgm:t>
    </dgm:pt>
    <dgm:pt modelId="{2737A784-036F-4E5D-BEE2-716A7879DE86}" type="parTrans" cxnId="{90EFB3E4-7C3B-47C2-8611-89554FE2A81A}">
      <dgm:prSet/>
      <dgm:spPr/>
      <dgm:t>
        <a:bodyPr/>
        <a:lstStyle/>
        <a:p>
          <a:endParaRPr lang="en-IN"/>
        </a:p>
      </dgm:t>
    </dgm:pt>
    <dgm:pt modelId="{A67A3ED2-8671-41F8-96B5-A898C146AA2E}" type="sibTrans" cxnId="{90EFB3E4-7C3B-47C2-8611-89554FE2A81A}">
      <dgm:prSet/>
      <dgm:spPr/>
      <dgm:t>
        <a:bodyPr/>
        <a:lstStyle/>
        <a:p>
          <a:endParaRPr lang="en-IN"/>
        </a:p>
      </dgm:t>
    </dgm:pt>
    <dgm:pt modelId="{C885E07D-915D-4FDA-8862-DBF8F832808C}">
      <dgm:prSet phldrT="[Text]" custT="1"/>
      <dgm:spPr/>
      <dgm:t>
        <a:bodyPr/>
        <a:lstStyle/>
        <a:p>
          <a:r>
            <a:rPr lang="en-IN" sz="1400" b="0" dirty="0" smtClean="0">
              <a:latin typeface="Copperplate Gothic Bold" pitchFamily="34" charset="0"/>
            </a:rPr>
            <a:t>Tele-consultation and treatment planning </a:t>
          </a:r>
          <a:endParaRPr lang="en-IN" sz="1400" b="0" dirty="0">
            <a:latin typeface="Copperplate Gothic Bold" pitchFamily="34" charset="0"/>
          </a:endParaRPr>
        </a:p>
      </dgm:t>
    </dgm:pt>
    <dgm:pt modelId="{0F89620A-4987-48D3-B535-CEAF29705C06}" type="parTrans" cxnId="{BC8967BF-9EA2-41C6-97A6-C8E4992A53D4}">
      <dgm:prSet/>
      <dgm:spPr/>
      <dgm:t>
        <a:bodyPr/>
        <a:lstStyle/>
        <a:p>
          <a:endParaRPr lang="en-IN"/>
        </a:p>
      </dgm:t>
    </dgm:pt>
    <dgm:pt modelId="{31FAE67F-5AF6-4D27-A6CF-A114815097D8}" type="sibTrans" cxnId="{BC8967BF-9EA2-41C6-97A6-C8E4992A53D4}">
      <dgm:prSet/>
      <dgm:spPr/>
      <dgm:t>
        <a:bodyPr/>
        <a:lstStyle/>
        <a:p>
          <a:endParaRPr lang="en-IN"/>
        </a:p>
      </dgm:t>
    </dgm:pt>
    <dgm:pt modelId="{ACDC4880-8858-4CA7-9161-49F09C90099C}">
      <dgm:prSet phldrT="[Text]" custT="1"/>
      <dgm:spPr/>
      <dgm:t>
        <a:bodyPr/>
        <a:lstStyle/>
        <a:p>
          <a:r>
            <a:rPr lang="en-IN" sz="1400" b="0" dirty="0" smtClean="0">
              <a:latin typeface="Copperplate Gothic Bold" pitchFamily="34" charset="0"/>
            </a:rPr>
            <a:t>Tele-radiology</a:t>
          </a:r>
          <a:endParaRPr lang="en-IN" sz="1400" b="0" dirty="0">
            <a:latin typeface="Copperplate Gothic Bold" pitchFamily="34" charset="0"/>
          </a:endParaRPr>
        </a:p>
      </dgm:t>
    </dgm:pt>
    <dgm:pt modelId="{8F528636-6032-48EB-9370-CC02349A1BB8}" type="parTrans" cxnId="{C2748381-7852-4D54-B07C-360BA75B3361}">
      <dgm:prSet/>
      <dgm:spPr/>
      <dgm:t>
        <a:bodyPr/>
        <a:lstStyle/>
        <a:p>
          <a:endParaRPr lang="en-IN"/>
        </a:p>
      </dgm:t>
    </dgm:pt>
    <dgm:pt modelId="{C1F0C1CA-D998-40DD-9C22-3360FF03C9E0}" type="sibTrans" cxnId="{C2748381-7852-4D54-B07C-360BA75B3361}">
      <dgm:prSet/>
      <dgm:spPr/>
      <dgm:t>
        <a:bodyPr/>
        <a:lstStyle/>
        <a:p>
          <a:endParaRPr lang="en-IN"/>
        </a:p>
      </dgm:t>
    </dgm:pt>
    <dgm:pt modelId="{C7EA2789-9E69-413B-9DC4-C65772A32356}">
      <dgm:prSet custT="1"/>
      <dgm:spPr/>
      <dgm:t>
        <a:bodyPr/>
        <a:lstStyle/>
        <a:p>
          <a:r>
            <a:rPr lang="en-IN" sz="1400" b="0" smtClean="0">
              <a:latin typeface="Copperplate Gothic Bold" pitchFamily="34" charset="0"/>
            </a:rPr>
            <a:t>Tele-CME and workshops</a:t>
          </a:r>
          <a:endParaRPr lang="en-IN" sz="1400" b="0" dirty="0" smtClean="0">
            <a:latin typeface="Copperplate Gothic Bold" pitchFamily="34" charset="0"/>
          </a:endParaRPr>
        </a:p>
      </dgm:t>
    </dgm:pt>
    <dgm:pt modelId="{FF475643-663E-4E34-B67E-04DE6BA0DB3A}" type="parTrans" cxnId="{68425938-689D-4649-B6C6-E73B92894C7A}">
      <dgm:prSet/>
      <dgm:spPr/>
      <dgm:t>
        <a:bodyPr/>
        <a:lstStyle/>
        <a:p>
          <a:endParaRPr lang="en-IN"/>
        </a:p>
      </dgm:t>
    </dgm:pt>
    <dgm:pt modelId="{6A579659-CD7D-406F-BE4C-9613F9F0715E}" type="sibTrans" cxnId="{68425938-689D-4649-B6C6-E73B92894C7A}">
      <dgm:prSet/>
      <dgm:spPr/>
      <dgm:t>
        <a:bodyPr/>
        <a:lstStyle/>
        <a:p>
          <a:endParaRPr lang="en-IN"/>
        </a:p>
      </dgm:t>
    </dgm:pt>
    <dgm:pt modelId="{D5C20B78-FDEE-4DAF-A567-BFD03A8611FF}">
      <dgm:prSet custT="1"/>
      <dgm:spPr/>
      <dgm:t>
        <a:bodyPr/>
        <a:lstStyle/>
        <a:p>
          <a:r>
            <a:rPr lang="en-IN" sz="1400" b="0" dirty="0" smtClean="0">
              <a:latin typeface="Copperplate Gothic Bold" pitchFamily="34" charset="0"/>
            </a:rPr>
            <a:t>Transmission of digital patient records </a:t>
          </a:r>
        </a:p>
      </dgm:t>
    </dgm:pt>
    <dgm:pt modelId="{1A04D238-F65A-4696-8C7A-4871AE44201C}" type="parTrans" cxnId="{006D03D5-F1A7-412F-9B26-6497D6F2F432}">
      <dgm:prSet/>
      <dgm:spPr/>
      <dgm:t>
        <a:bodyPr/>
        <a:lstStyle/>
        <a:p>
          <a:endParaRPr lang="en-IN"/>
        </a:p>
      </dgm:t>
    </dgm:pt>
    <dgm:pt modelId="{880D89EA-6B3C-429A-BA49-EBD2DD375669}" type="sibTrans" cxnId="{006D03D5-F1A7-412F-9B26-6497D6F2F432}">
      <dgm:prSet/>
      <dgm:spPr/>
      <dgm:t>
        <a:bodyPr/>
        <a:lstStyle/>
        <a:p>
          <a:endParaRPr lang="en-IN"/>
        </a:p>
      </dgm:t>
    </dgm:pt>
    <dgm:pt modelId="{C2EDE657-9D73-4778-A32D-B4A3428AD3CF}">
      <dgm:prSet custT="1"/>
      <dgm:spPr/>
      <dgm:t>
        <a:bodyPr/>
        <a:lstStyle/>
        <a:p>
          <a:r>
            <a:rPr lang="en-IN" sz="1400" b="0" dirty="0" smtClean="0">
              <a:latin typeface="Copperplate Gothic Bold" pitchFamily="34" charset="0"/>
            </a:rPr>
            <a:t>Interactive video discussion </a:t>
          </a:r>
        </a:p>
      </dgm:t>
    </dgm:pt>
    <dgm:pt modelId="{2CDD4097-454A-41ED-B219-F30242793B0F}" type="parTrans" cxnId="{D9784867-88F7-47EA-A74E-E738F5ACC8B0}">
      <dgm:prSet/>
      <dgm:spPr/>
      <dgm:t>
        <a:bodyPr/>
        <a:lstStyle/>
        <a:p>
          <a:endParaRPr lang="en-IN"/>
        </a:p>
      </dgm:t>
    </dgm:pt>
    <dgm:pt modelId="{EA717D8B-6EB0-486C-99B6-150D325214E5}" type="sibTrans" cxnId="{D9784867-88F7-47EA-A74E-E738F5ACC8B0}">
      <dgm:prSet/>
      <dgm:spPr/>
      <dgm:t>
        <a:bodyPr/>
        <a:lstStyle/>
        <a:p>
          <a:endParaRPr lang="en-IN"/>
        </a:p>
      </dgm:t>
    </dgm:pt>
    <dgm:pt modelId="{4F56CF43-D6A1-433A-8062-CE3595C442C9}">
      <dgm:prSet custT="1"/>
      <dgm:spPr/>
      <dgm:t>
        <a:bodyPr/>
        <a:lstStyle/>
        <a:p>
          <a:r>
            <a:rPr lang="en-IN" sz="1400" b="0" dirty="0" smtClean="0">
              <a:latin typeface="Copperplate Gothic Bold" pitchFamily="34" charset="0"/>
            </a:rPr>
            <a:t>Interactive video lectures</a:t>
          </a:r>
          <a:endParaRPr lang="en-IN" sz="1400" b="0" dirty="0">
            <a:latin typeface="Copperplate Gothic Bold" pitchFamily="34" charset="0"/>
          </a:endParaRPr>
        </a:p>
      </dgm:t>
    </dgm:pt>
    <dgm:pt modelId="{130C058E-3862-4A17-AB9D-D60655830D78}" type="parTrans" cxnId="{C4E0C130-7863-4E6B-B351-7ADDE1A8244D}">
      <dgm:prSet/>
      <dgm:spPr/>
      <dgm:t>
        <a:bodyPr/>
        <a:lstStyle/>
        <a:p>
          <a:endParaRPr lang="en-IN"/>
        </a:p>
      </dgm:t>
    </dgm:pt>
    <dgm:pt modelId="{B7509FF9-5BAB-4B34-9737-F5AA7EB5BA1C}" type="sibTrans" cxnId="{C4E0C130-7863-4E6B-B351-7ADDE1A8244D}">
      <dgm:prSet/>
      <dgm:spPr/>
      <dgm:t>
        <a:bodyPr/>
        <a:lstStyle/>
        <a:p>
          <a:endParaRPr lang="en-IN"/>
        </a:p>
      </dgm:t>
    </dgm:pt>
    <dgm:pt modelId="{2149A3F5-5420-48F2-9117-2B9795710C0E}">
      <dgm:prSet custT="1"/>
      <dgm:spPr/>
      <dgm:t>
        <a:bodyPr/>
        <a:lstStyle/>
        <a:p>
          <a:r>
            <a:rPr lang="en-IN" sz="1400" b="0" dirty="0" smtClean="0">
              <a:latin typeface="Copperplate Gothic Bold" pitchFamily="34" charset="0"/>
            </a:rPr>
            <a:t>Live surgery demonstrations in real time </a:t>
          </a:r>
        </a:p>
      </dgm:t>
    </dgm:pt>
    <dgm:pt modelId="{11B04DD3-B213-4A23-A2BF-DE2281A20301}" type="parTrans" cxnId="{3EFF6E37-C01A-4F5A-9231-EB0A4E6FE2BF}">
      <dgm:prSet/>
      <dgm:spPr/>
      <dgm:t>
        <a:bodyPr/>
        <a:lstStyle/>
        <a:p>
          <a:endParaRPr lang="en-IN"/>
        </a:p>
      </dgm:t>
    </dgm:pt>
    <dgm:pt modelId="{438FDFE4-29EB-40BC-AE65-7AFF71BDCCE2}" type="sibTrans" cxnId="{3EFF6E37-C01A-4F5A-9231-EB0A4E6FE2BF}">
      <dgm:prSet/>
      <dgm:spPr/>
      <dgm:t>
        <a:bodyPr/>
        <a:lstStyle/>
        <a:p>
          <a:endParaRPr lang="en-IN"/>
        </a:p>
      </dgm:t>
    </dgm:pt>
    <dgm:pt modelId="{E3FBD27C-0A0F-459F-A9E2-7CE802BFEBDC}">
      <dgm:prSet phldrT="[Text]" custT="1"/>
      <dgm:spPr/>
      <dgm:t>
        <a:bodyPr/>
        <a:lstStyle/>
        <a:p>
          <a:r>
            <a:rPr lang="en-IN" sz="2000" b="0" dirty="0" smtClean="0">
              <a:latin typeface="Copperplate Gothic Bold" pitchFamily="34" charset="0"/>
            </a:rPr>
            <a:t>Modules</a:t>
          </a:r>
          <a:endParaRPr lang="en-IN" sz="2000" b="0" dirty="0">
            <a:latin typeface="Copperplate Gothic Bold" pitchFamily="34" charset="0"/>
          </a:endParaRPr>
        </a:p>
      </dgm:t>
    </dgm:pt>
    <dgm:pt modelId="{BA33E127-7552-4522-9A58-FDE6A5449EC1}" type="sibTrans" cxnId="{BF186299-3CA4-4511-A828-B72977698779}">
      <dgm:prSet/>
      <dgm:spPr/>
      <dgm:t>
        <a:bodyPr/>
        <a:lstStyle/>
        <a:p>
          <a:endParaRPr lang="en-IN"/>
        </a:p>
      </dgm:t>
    </dgm:pt>
    <dgm:pt modelId="{20FA4698-9264-458A-9443-5A8D7F306AC3}" type="parTrans" cxnId="{BF186299-3CA4-4511-A828-B72977698779}">
      <dgm:prSet/>
      <dgm:spPr/>
      <dgm:t>
        <a:bodyPr/>
        <a:lstStyle/>
        <a:p>
          <a:endParaRPr lang="en-IN"/>
        </a:p>
      </dgm:t>
    </dgm:pt>
    <dgm:pt modelId="{9470C353-9E68-4774-A143-9A3C1B5DE3F4}" type="pres">
      <dgm:prSet presAssocID="{58854D9B-FC51-4DAA-B944-5DBED7787152}" presName="cycle" presStyleCnt="0">
        <dgm:presLayoutVars>
          <dgm:chMax val="1"/>
          <dgm:dir/>
          <dgm:animLvl val="ctr"/>
          <dgm:resizeHandles val="exact"/>
        </dgm:presLayoutVars>
      </dgm:prSet>
      <dgm:spPr/>
      <dgm:t>
        <a:bodyPr/>
        <a:lstStyle/>
        <a:p>
          <a:endParaRPr lang="en-IN"/>
        </a:p>
      </dgm:t>
    </dgm:pt>
    <dgm:pt modelId="{63467BE9-9C85-41E7-BE2B-94BCD72CB559}" type="pres">
      <dgm:prSet presAssocID="{E3FBD27C-0A0F-459F-A9E2-7CE802BFEBDC}" presName="centerShape" presStyleLbl="node0" presStyleIdx="0" presStyleCnt="1" custScaleX="167190" custLinFactNeighborX="-3334" custLinFactNeighborY="-18777"/>
      <dgm:spPr/>
      <dgm:t>
        <a:bodyPr/>
        <a:lstStyle/>
        <a:p>
          <a:endParaRPr lang="en-IN"/>
        </a:p>
      </dgm:t>
    </dgm:pt>
    <dgm:pt modelId="{88E69978-37B7-4D51-AE99-A4B37A0492E9}" type="pres">
      <dgm:prSet presAssocID="{2737A784-036F-4E5D-BEE2-716A7879DE86}" presName="parTrans" presStyleLbl="bgSibTrans2D1" presStyleIdx="0" presStyleCnt="8"/>
      <dgm:spPr/>
      <dgm:t>
        <a:bodyPr/>
        <a:lstStyle/>
        <a:p>
          <a:endParaRPr lang="en-IN"/>
        </a:p>
      </dgm:t>
    </dgm:pt>
    <dgm:pt modelId="{7EFC2838-BEC6-403E-8CC1-15C6E1D5FA6F}" type="pres">
      <dgm:prSet presAssocID="{4190A0C6-9D4D-440E-94DD-54F0B80124FF}" presName="node" presStyleLbl="node1" presStyleIdx="0" presStyleCnt="8" custScaleX="167190" custRadScaleRad="22488" custRadScaleInc="-375054">
        <dgm:presLayoutVars>
          <dgm:bulletEnabled val="1"/>
        </dgm:presLayoutVars>
      </dgm:prSet>
      <dgm:spPr/>
      <dgm:t>
        <a:bodyPr/>
        <a:lstStyle/>
        <a:p>
          <a:endParaRPr lang="en-IN"/>
        </a:p>
      </dgm:t>
    </dgm:pt>
    <dgm:pt modelId="{E4FEB93B-3D97-4868-80D4-BF1692F6F176}" type="pres">
      <dgm:prSet presAssocID="{0F89620A-4987-48D3-B535-CEAF29705C06}" presName="parTrans" presStyleLbl="bgSibTrans2D1" presStyleIdx="1" presStyleCnt="8"/>
      <dgm:spPr/>
      <dgm:t>
        <a:bodyPr/>
        <a:lstStyle/>
        <a:p>
          <a:endParaRPr lang="en-IN"/>
        </a:p>
      </dgm:t>
    </dgm:pt>
    <dgm:pt modelId="{C015FD9C-0374-477A-BAF1-2DD57C3DFCDF}" type="pres">
      <dgm:prSet presAssocID="{C885E07D-915D-4FDA-8862-DBF8F832808C}" presName="node" presStyleLbl="node1" presStyleIdx="1" presStyleCnt="8" custScaleX="167190" custRadScaleRad="76509" custRadScaleInc="-135712">
        <dgm:presLayoutVars>
          <dgm:bulletEnabled val="1"/>
        </dgm:presLayoutVars>
      </dgm:prSet>
      <dgm:spPr/>
      <dgm:t>
        <a:bodyPr/>
        <a:lstStyle/>
        <a:p>
          <a:endParaRPr lang="en-IN"/>
        </a:p>
      </dgm:t>
    </dgm:pt>
    <dgm:pt modelId="{E00C323F-56CA-445C-AA19-0C95833CD41F}" type="pres">
      <dgm:prSet presAssocID="{11B04DD3-B213-4A23-A2BF-DE2281A20301}" presName="parTrans" presStyleLbl="bgSibTrans2D1" presStyleIdx="2" presStyleCnt="8"/>
      <dgm:spPr/>
      <dgm:t>
        <a:bodyPr/>
        <a:lstStyle/>
        <a:p>
          <a:endParaRPr lang="en-IN"/>
        </a:p>
      </dgm:t>
    </dgm:pt>
    <dgm:pt modelId="{3B4944B6-6891-425C-993F-5428D505A1E2}" type="pres">
      <dgm:prSet presAssocID="{2149A3F5-5420-48F2-9117-2B9795710C0E}" presName="node" presStyleLbl="node1" presStyleIdx="2" presStyleCnt="8" custScaleX="167190" custRadScaleRad="102391" custRadScaleInc="-129559">
        <dgm:presLayoutVars>
          <dgm:bulletEnabled val="1"/>
        </dgm:presLayoutVars>
      </dgm:prSet>
      <dgm:spPr/>
      <dgm:t>
        <a:bodyPr/>
        <a:lstStyle/>
        <a:p>
          <a:endParaRPr lang="en-IN"/>
        </a:p>
      </dgm:t>
    </dgm:pt>
    <dgm:pt modelId="{591D451E-F2B1-4BF3-B68B-A8ED4973E9CF}" type="pres">
      <dgm:prSet presAssocID="{130C058E-3862-4A17-AB9D-D60655830D78}" presName="parTrans" presStyleLbl="bgSibTrans2D1" presStyleIdx="3" presStyleCnt="8"/>
      <dgm:spPr/>
      <dgm:t>
        <a:bodyPr/>
        <a:lstStyle/>
        <a:p>
          <a:endParaRPr lang="en-IN"/>
        </a:p>
      </dgm:t>
    </dgm:pt>
    <dgm:pt modelId="{3C45456D-74A9-4F54-812D-C96734A91B28}" type="pres">
      <dgm:prSet presAssocID="{4F56CF43-D6A1-433A-8062-CE3595C442C9}" presName="node" presStyleLbl="node1" presStyleIdx="3" presStyleCnt="8" custScaleX="167190" custRadScaleRad="109063" custRadScaleInc="-133334">
        <dgm:presLayoutVars>
          <dgm:bulletEnabled val="1"/>
        </dgm:presLayoutVars>
      </dgm:prSet>
      <dgm:spPr/>
      <dgm:t>
        <a:bodyPr/>
        <a:lstStyle/>
        <a:p>
          <a:endParaRPr lang="en-IN"/>
        </a:p>
      </dgm:t>
    </dgm:pt>
    <dgm:pt modelId="{CB459834-F31B-4C56-8B0B-B281A86BF3D5}" type="pres">
      <dgm:prSet presAssocID="{2CDD4097-454A-41ED-B219-F30242793B0F}" presName="parTrans" presStyleLbl="bgSibTrans2D1" presStyleIdx="4" presStyleCnt="8"/>
      <dgm:spPr/>
      <dgm:t>
        <a:bodyPr/>
        <a:lstStyle/>
        <a:p>
          <a:endParaRPr lang="en-IN"/>
        </a:p>
      </dgm:t>
    </dgm:pt>
    <dgm:pt modelId="{B015454A-03F8-449E-A28B-D3E586CA4C25}" type="pres">
      <dgm:prSet presAssocID="{C2EDE657-9D73-4778-A32D-B4A3428AD3CF}" presName="node" presStyleLbl="node1" presStyleIdx="4" presStyleCnt="8" custScaleX="167190" custRadScaleRad="92315" custRadScaleInc="-63210">
        <dgm:presLayoutVars>
          <dgm:bulletEnabled val="1"/>
        </dgm:presLayoutVars>
      </dgm:prSet>
      <dgm:spPr/>
      <dgm:t>
        <a:bodyPr/>
        <a:lstStyle/>
        <a:p>
          <a:endParaRPr lang="en-IN"/>
        </a:p>
      </dgm:t>
    </dgm:pt>
    <dgm:pt modelId="{F6AA2EFB-F9E5-4EB4-837E-4DD9A01DCCAC}" type="pres">
      <dgm:prSet presAssocID="{1A04D238-F65A-4696-8C7A-4871AE44201C}" presName="parTrans" presStyleLbl="bgSibTrans2D1" presStyleIdx="5" presStyleCnt="8"/>
      <dgm:spPr/>
      <dgm:t>
        <a:bodyPr/>
        <a:lstStyle/>
        <a:p>
          <a:endParaRPr lang="en-IN"/>
        </a:p>
      </dgm:t>
    </dgm:pt>
    <dgm:pt modelId="{019E13B3-EF99-45F0-8366-CE3A2D88D170}" type="pres">
      <dgm:prSet presAssocID="{D5C20B78-FDEE-4DAF-A567-BFD03A8611FF}" presName="node" presStyleLbl="node1" presStyleIdx="5" presStyleCnt="8" custScaleX="167190" custRadScaleRad="103056" custRadScaleInc="17992">
        <dgm:presLayoutVars>
          <dgm:bulletEnabled val="1"/>
        </dgm:presLayoutVars>
      </dgm:prSet>
      <dgm:spPr/>
      <dgm:t>
        <a:bodyPr/>
        <a:lstStyle/>
        <a:p>
          <a:endParaRPr lang="en-IN"/>
        </a:p>
      </dgm:t>
    </dgm:pt>
    <dgm:pt modelId="{5F96C498-3CD6-440D-8CF8-251B39E04689}" type="pres">
      <dgm:prSet presAssocID="{FF475643-663E-4E34-B67E-04DE6BA0DB3A}" presName="parTrans" presStyleLbl="bgSibTrans2D1" presStyleIdx="6" presStyleCnt="8"/>
      <dgm:spPr/>
      <dgm:t>
        <a:bodyPr/>
        <a:lstStyle/>
        <a:p>
          <a:endParaRPr lang="en-IN"/>
        </a:p>
      </dgm:t>
    </dgm:pt>
    <dgm:pt modelId="{517E3682-5816-4827-BF7B-71F6246F4DBC}" type="pres">
      <dgm:prSet presAssocID="{C7EA2789-9E69-413B-9DC4-C65772A32356}" presName="node" presStyleLbl="node1" presStyleIdx="6" presStyleCnt="8" custScaleX="167190" custRadScaleRad="93743" custRadScaleInc="11677">
        <dgm:presLayoutVars>
          <dgm:bulletEnabled val="1"/>
        </dgm:presLayoutVars>
      </dgm:prSet>
      <dgm:spPr/>
      <dgm:t>
        <a:bodyPr/>
        <a:lstStyle/>
        <a:p>
          <a:endParaRPr lang="en-IN"/>
        </a:p>
      </dgm:t>
    </dgm:pt>
    <dgm:pt modelId="{E3829FD7-C1DB-4829-9694-8AD3D2A965D1}" type="pres">
      <dgm:prSet presAssocID="{8F528636-6032-48EB-9370-CC02349A1BB8}" presName="parTrans" presStyleLbl="bgSibTrans2D1" presStyleIdx="7" presStyleCnt="8"/>
      <dgm:spPr/>
      <dgm:t>
        <a:bodyPr/>
        <a:lstStyle/>
        <a:p>
          <a:endParaRPr lang="en-IN"/>
        </a:p>
      </dgm:t>
    </dgm:pt>
    <dgm:pt modelId="{B3650CAB-4546-4CEC-837E-EEEDB0A06E5A}" type="pres">
      <dgm:prSet presAssocID="{ACDC4880-8858-4CA7-9161-49F09C90099C}" presName="node" presStyleLbl="node1" presStyleIdx="7" presStyleCnt="8" custScaleX="167190" custRadScaleRad="73932" custRadScaleInc="7980">
        <dgm:presLayoutVars>
          <dgm:bulletEnabled val="1"/>
        </dgm:presLayoutVars>
      </dgm:prSet>
      <dgm:spPr/>
      <dgm:t>
        <a:bodyPr/>
        <a:lstStyle/>
        <a:p>
          <a:endParaRPr lang="en-IN"/>
        </a:p>
      </dgm:t>
    </dgm:pt>
  </dgm:ptLst>
  <dgm:cxnLst>
    <dgm:cxn modelId="{31C65509-81E3-4BD3-A5CF-E461509761E9}" type="presOf" srcId="{ACDC4880-8858-4CA7-9161-49F09C90099C}" destId="{B3650CAB-4546-4CEC-837E-EEEDB0A06E5A}" srcOrd="0" destOrd="0" presId="urn:microsoft.com/office/officeart/2005/8/layout/radial4"/>
    <dgm:cxn modelId="{600DB32E-CB6D-4BDF-9159-72B55F46624E}" type="presOf" srcId="{C885E07D-915D-4FDA-8862-DBF8F832808C}" destId="{C015FD9C-0374-477A-BAF1-2DD57C3DFCDF}" srcOrd="0" destOrd="0" presId="urn:microsoft.com/office/officeart/2005/8/layout/radial4"/>
    <dgm:cxn modelId="{18D349A3-6F0D-4813-99DF-85B131585237}" type="presOf" srcId="{1A04D238-F65A-4696-8C7A-4871AE44201C}" destId="{F6AA2EFB-F9E5-4EB4-837E-4DD9A01DCCAC}" srcOrd="0" destOrd="0" presId="urn:microsoft.com/office/officeart/2005/8/layout/radial4"/>
    <dgm:cxn modelId="{C4E0C130-7863-4E6B-B351-7ADDE1A8244D}" srcId="{E3FBD27C-0A0F-459F-A9E2-7CE802BFEBDC}" destId="{4F56CF43-D6A1-433A-8062-CE3595C442C9}" srcOrd="3" destOrd="0" parTransId="{130C058E-3862-4A17-AB9D-D60655830D78}" sibTransId="{B7509FF9-5BAB-4B34-9737-F5AA7EB5BA1C}"/>
    <dgm:cxn modelId="{566E6B21-3FA7-48C6-B869-8E0A75C0BF39}" type="presOf" srcId="{8F528636-6032-48EB-9370-CC02349A1BB8}" destId="{E3829FD7-C1DB-4829-9694-8AD3D2A965D1}" srcOrd="0" destOrd="0" presId="urn:microsoft.com/office/officeart/2005/8/layout/radial4"/>
    <dgm:cxn modelId="{DCBC3D74-DE63-471E-BDFE-5A8C4AE5E44E}" type="presOf" srcId="{2737A784-036F-4E5D-BEE2-716A7879DE86}" destId="{88E69978-37B7-4D51-AE99-A4B37A0492E9}" srcOrd="0" destOrd="0" presId="urn:microsoft.com/office/officeart/2005/8/layout/radial4"/>
    <dgm:cxn modelId="{90EFB3E4-7C3B-47C2-8611-89554FE2A81A}" srcId="{E3FBD27C-0A0F-459F-A9E2-7CE802BFEBDC}" destId="{4190A0C6-9D4D-440E-94DD-54F0B80124FF}" srcOrd="0" destOrd="0" parTransId="{2737A784-036F-4E5D-BEE2-716A7879DE86}" sibTransId="{A67A3ED2-8671-41F8-96B5-A898C146AA2E}"/>
    <dgm:cxn modelId="{D9784867-88F7-47EA-A74E-E738F5ACC8B0}" srcId="{E3FBD27C-0A0F-459F-A9E2-7CE802BFEBDC}" destId="{C2EDE657-9D73-4778-A32D-B4A3428AD3CF}" srcOrd="4" destOrd="0" parTransId="{2CDD4097-454A-41ED-B219-F30242793B0F}" sibTransId="{EA717D8B-6EB0-486C-99B6-150D325214E5}"/>
    <dgm:cxn modelId="{006D03D5-F1A7-412F-9B26-6497D6F2F432}" srcId="{E3FBD27C-0A0F-459F-A9E2-7CE802BFEBDC}" destId="{D5C20B78-FDEE-4DAF-A567-BFD03A8611FF}" srcOrd="5" destOrd="0" parTransId="{1A04D238-F65A-4696-8C7A-4871AE44201C}" sibTransId="{880D89EA-6B3C-429A-BA49-EBD2DD375669}"/>
    <dgm:cxn modelId="{BC8967BF-9EA2-41C6-97A6-C8E4992A53D4}" srcId="{E3FBD27C-0A0F-459F-A9E2-7CE802BFEBDC}" destId="{C885E07D-915D-4FDA-8862-DBF8F832808C}" srcOrd="1" destOrd="0" parTransId="{0F89620A-4987-48D3-B535-CEAF29705C06}" sibTransId="{31FAE67F-5AF6-4D27-A6CF-A114815097D8}"/>
    <dgm:cxn modelId="{68425938-689D-4649-B6C6-E73B92894C7A}" srcId="{E3FBD27C-0A0F-459F-A9E2-7CE802BFEBDC}" destId="{C7EA2789-9E69-413B-9DC4-C65772A32356}" srcOrd="6" destOrd="0" parTransId="{FF475643-663E-4E34-B67E-04DE6BA0DB3A}" sibTransId="{6A579659-CD7D-406F-BE4C-9613F9F0715E}"/>
    <dgm:cxn modelId="{156CEB1C-C0FF-42E4-B144-B3F47BB4DD22}" type="presOf" srcId="{0F89620A-4987-48D3-B535-CEAF29705C06}" destId="{E4FEB93B-3D97-4868-80D4-BF1692F6F176}" srcOrd="0" destOrd="0" presId="urn:microsoft.com/office/officeart/2005/8/layout/radial4"/>
    <dgm:cxn modelId="{86EF6E13-DA08-43C1-BD27-8462FDACB5E9}" type="presOf" srcId="{4190A0C6-9D4D-440E-94DD-54F0B80124FF}" destId="{7EFC2838-BEC6-403E-8CC1-15C6E1D5FA6F}" srcOrd="0" destOrd="0" presId="urn:microsoft.com/office/officeart/2005/8/layout/radial4"/>
    <dgm:cxn modelId="{D3387E22-4247-42DA-B554-75D1C0B2C1FC}" type="presOf" srcId="{C7EA2789-9E69-413B-9DC4-C65772A32356}" destId="{517E3682-5816-4827-BF7B-71F6246F4DBC}" srcOrd="0" destOrd="0" presId="urn:microsoft.com/office/officeart/2005/8/layout/radial4"/>
    <dgm:cxn modelId="{C2748381-7852-4D54-B07C-360BA75B3361}" srcId="{E3FBD27C-0A0F-459F-A9E2-7CE802BFEBDC}" destId="{ACDC4880-8858-4CA7-9161-49F09C90099C}" srcOrd="7" destOrd="0" parTransId="{8F528636-6032-48EB-9370-CC02349A1BB8}" sibTransId="{C1F0C1CA-D998-40DD-9C22-3360FF03C9E0}"/>
    <dgm:cxn modelId="{8DACDA04-48DB-402D-AE6A-EFB55D7DDD34}" type="presOf" srcId="{11B04DD3-B213-4A23-A2BF-DE2281A20301}" destId="{E00C323F-56CA-445C-AA19-0C95833CD41F}" srcOrd="0" destOrd="0" presId="urn:microsoft.com/office/officeart/2005/8/layout/radial4"/>
    <dgm:cxn modelId="{BF186299-3CA4-4511-A828-B72977698779}" srcId="{58854D9B-FC51-4DAA-B944-5DBED7787152}" destId="{E3FBD27C-0A0F-459F-A9E2-7CE802BFEBDC}" srcOrd="0" destOrd="0" parTransId="{20FA4698-9264-458A-9443-5A8D7F306AC3}" sibTransId="{BA33E127-7552-4522-9A58-FDE6A5449EC1}"/>
    <dgm:cxn modelId="{0CD69B83-8F7F-46AA-801B-C8DD47703603}" type="presOf" srcId="{2CDD4097-454A-41ED-B219-F30242793B0F}" destId="{CB459834-F31B-4C56-8B0B-B281A86BF3D5}" srcOrd="0" destOrd="0" presId="urn:microsoft.com/office/officeart/2005/8/layout/radial4"/>
    <dgm:cxn modelId="{282FDA86-0113-45CD-8CD0-290A49481AF7}" type="presOf" srcId="{FF475643-663E-4E34-B67E-04DE6BA0DB3A}" destId="{5F96C498-3CD6-440D-8CF8-251B39E04689}" srcOrd="0" destOrd="0" presId="urn:microsoft.com/office/officeart/2005/8/layout/radial4"/>
    <dgm:cxn modelId="{CB31B624-B35A-42D2-9A3B-C8AA3DF2FB4E}" type="presOf" srcId="{4F56CF43-D6A1-433A-8062-CE3595C442C9}" destId="{3C45456D-74A9-4F54-812D-C96734A91B28}" srcOrd="0" destOrd="0" presId="urn:microsoft.com/office/officeart/2005/8/layout/radial4"/>
    <dgm:cxn modelId="{A227FCDE-D291-4F0C-AA59-BCC90E70D79B}" type="presOf" srcId="{58854D9B-FC51-4DAA-B944-5DBED7787152}" destId="{9470C353-9E68-4774-A143-9A3C1B5DE3F4}" srcOrd="0" destOrd="0" presId="urn:microsoft.com/office/officeart/2005/8/layout/radial4"/>
    <dgm:cxn modelId="{A58EDF44-6E5E-490F-B511-FBDB99DE9FFF}" type="presOf" srcId="{2149A3F5-5420-48F2-9117-2B9795710C0E}" destId="{3B4944B6-6891-425C-993F-5428D505A1E2}" srcOrd="0" destOrd="0" presId="urn:microsoft.com/office/officeart/2005/8/layout/radial4"/>
    <dgm:cxn modelId="{3EFF6E37-C01A-4F5A-9231-EB0A4E6FE2BF}" srcId="{E3FBD27C-0A0F-459F-A9E2-7CE802BFEBDC}" destId="{2149A3F5-5420-48F2-9117-2B9795710C0E}" srcOrd="2" destOrd="0" parTransId="{11B04DD3-B213-4A23-A2BF-DE2281A20301}" sibTransId="{438FDFE4-29EB-40BC-AE65-7AFF71BDCCE2}"/>
    <dgm:cxn modelId="{EC5D583E-96EA-4170-9D9D-013DBBF80900}" type="presOf" srcId="{130C058E-3862-4A17-AB9D-D60655830D78}" destId="{591D451E-F2B1-4BF3-B68B-A8ED4973E9CF}" srcOrd="0" destOrd="0" presId="urn:microsoft.com/office/officeart/2005/8/layout/radial4"/>
    <dgm:cxn modelId="{23C8AC34-7F8E-4CE1-9883-428B2F1792CE}" type="presOf" srcId="{C2EDE657-9D73-4778-A32D-B4A3428AD3CF}" destId="{B015454A-03F8-449E-A28B-D3E586CA4C25}" srcOrd="0" destOrd="0" presId="urn:microsoft.com/office/officeart/2005/8/layout/radial4"/>
    <dgm:cxn modelId="{B97DFE79-5397-4914-BF3D-221E58B34F12}" type="presOf" srcId="{D5C20B78-FDEE-4DAF-A567-BFD03A8611FF}" destId="{019E13B3-EF99-45F0-8366-CE3A2D88D170}" srcOrd="0" destOrd="0" presId="urn:microsoft.com/office/officeart/2005/8/layout/radial4"/>
    <dgm:cxn modelId="{3FD6E960-37C5-414A-B00F-19E025673545}" type="presOf" srcId="{E3FBD27C-0A0F-459F-A9E2-7CE802BFEBDC}" destId="{63467BE9-9C85-41E7-BE2B-94BCD72CB559}" srcOrd="0" destOrd="0" presId="urn:microsoft.com/office/officeart/2005/8/layout/radial4"/>
    <dgm:cxn modelId="{558C7CD1-3E11-4257-88AA-125C189B722D}" type="presParOf" srcId="{9470C353-9E68-4774-A143-9A3C1B5DE3F4}" destId="{63467BE9-9C85-41E7-BE2B-94BCD72CB559}" srcOrd="0" destOrd="0" presId="urn:microsoft.com/office/officeart/2005/8/layout/radial4"/>
    <dgm:cxn modelId="{3E34D711-A1D6-409F-A511-C2F894F7953A}" type="presParOf" srcId="{9470C353-9E68-4774-A143-9A3C1B5DE3F4}" destId="{88E69978-37B7-4D51-AE99-A4B37A0492E9}" srcOrd="1" destOrd="0" presId="urn:microsoft.com/office/officeart/2005/8/layout/radial4"/>
    <dgm:cxn modelId="{9F0D373A-F65F-4AE9-970C-096D50BEF76E}" type="presParOf" srcId="{9470C353-9E68-4774-A143-9A3C1B5DE3F4}" destId="{7EFC2838-BEC6-403E-8CC1-15C6E1D5FA6F}" srcOrd="2" destOrd="0" presId="urn:microsoft.com/office/officeart/2005/8/layout/radial4"/>
    <dgm:cxn modelId="{01D0439F-B863-4821-95A4-9F57BC4358CD}" type="presParOf" srcId="{9470C353-9E68-4774-A143-9A3C1B5DE3F4}" destId="{E4FEB93B-3D97-4868-80D4-BF1692F6F176}" srcOrd="3" destOrd="0" presId="urn:microsoft.com/office/officeart/2005/8/layout/radial4"/>
    <dgm:cxn modelId="{BCE020A2-8A4E-4AC7-8D45-D7998A7F018E}" type="presParOf" srcId="{9470C353-9E68-4774-A143-9A3C1B5DE3F4}" destId="{C015FD9C-0374-477A-BAF1-2DD57C3DFCDF}" srcOrd="4" destOrd="0" presId="urn:microsoft.com/office/officeart/2005/8/layout/radial4"/>
    <dgm:cxn modelId="{72DEEE07-0415-4F4B-AFCA-B0A9B7F3C2EF}" type="presParOf" srcId="{9470C353-9E68-4774-A143-9A3C1B5DE3F4}" destId="{E00C323F-56CA-445C-AA19-0C95833CD41F}" srcOrd="5" destOrd="0" presId="urn:microsoft.com/office/officeart/2005/8/layout/radial4"/>
    <dgm:cxn modelId="{5FE011AB-1A63-4003-A29C-6332562CE954}" type="presParOf" srcId="{9470C353-9E68-4774-A143-9A3C1B5DE3F4}" destId="{3B4944B6-6891-425C-993F-5428D505A1E2}" srcOrd="6" destOrd="0" presId="urn:microsoft.com/office/officeart/2005/8/layout/radial4"/>
    <dgm:cxn modelId="{7DDF84EA-56D8-4AF3-93B8-54E78B8EDD85}" type="presParOf" srcId="{9470C353-9E68-4774-A143-9A3C1B5DE3F4}" destId="{591D451E-F2B1-4BF3-B68B-A8ED4973E9CF}" srcOrd="7" destOrd="0" presId="urn:microsoft.com/office/officeart/2005/8/layout/radial4"/>
    <dgm:cxn modelId="{32EFFE2A-93AD-4678-B294-48E1943B746A}" type="presParOf" srcId="{9470C353-9E68-4774-A143-9A3C1B5DE3F4}" destId="{3C45456D-74A9-4F54-812D-C96734A91B28}" srcOrd="8" destOrd="0" presId="urn:microsoft.com/office/officeart/2005/8/layout/radial4"/>
    <dgm:cxn modelId="{22D07B8B-46B3-4452-B5FB-13428E9F4155}" type="presParOf" srcId="{9470C353-9E68-4774-A143-9A3C1B5DE3F4}" destId="{CB459834-F31B-4C56-8B0B-B281A86BF3D5}" srcOrd="9" destOrd="0" presId="urn:microsoft.com/office/officeart/2005/8/layout/radial4"/>
    <dgm:cxn modelId="{404FE765-B292-4F62-8310-349D724740BD}" type="presParOf" srcId="{9470C353-9E68-4774-A143-9A3C1B5DE3F4}" destId="{B015454A-03F8-449E-A28B-D3E586CA4C25}" srcOrd="10" destOrd="0" presId="urn:microsoft.com/office/officeart/2005/8/layout/radial4"/>
    <dgm:cxn modelId="{A79AB97B-7EEA-42E3-9D18-92C4035305EA}" type="presParOf" srcId="{9470C353-9E68-4774-A143-9A3C1B5DE3F4}" destId="{F6AA2EFB-F9E5-4EB4-837E-4DD9A01DCCAC}" srcOrd="11" destOrd="0" presId="urn:microsoft.com/office/officeart/2005/8/layout/radial4"/>
    <dgm:cxn modelId="{FC7F8470-F18A-44AF-8A66-EC4C8AC53592}" type="presParOf" srcId="{9470C353-9E68-4774-A143-9A3C1B5DE3F4}" destId="{019E13B3-EF99-45F0-8366-CE3A2D88D170}" srcOrd="12" destOrd="0" presId="urn:microsoft.com/office/officeart/2005/8/layout/radial4"/>
    <dgm:cxn modelId="{7C9BE6C5-28A7-4E00-85EC-7A8D2AED3317}" type="presParOf" srcId="{9470C353-9E68-4774-A143-9A3C1B5DE3F4}" destId="{5F96C498-3CD6-440D-8CF8-251B39E04689}" srcOrd="13" destOrd="0" presId="urn:microsoft.com/office/officeart/2005/8/layout/radial4"/>
    <dgm:cxn modelId="{20ED24F0-B2AF-400C-9941-50255F8FBFE5}" type="presParOf" srcId="{9470C353-9E68-4774-A143-9A3C1B5DE3F4}" destId="{517E3682-5816-4827-BF7B-71F6246F4DBC}" srcOrd="14" destOrd="0" presId="urn:microsoft.com/office/officeart/2005/8/layout/radial4"/>
    <dgm:cxn modelId="{45E75D48-6110-4729-9DDD-52C4856B1C57}" type="presParOf" srcId="{9470C353-9E68-4774-A143-9A3C1B5DE3F4}" destId="{E3829FD7-C1DB-4829-9694-8AD3D2A965D1}" srcOrd="15" destOrd="0" presId="urn:microsoft.com/office/officeart/2005/8/layout/radial4"/>
    <dgm:cxn modelId="{C04588E5-3C45-42E2-9CB0-7D8B69694C3A}" type="presParOf" srcId="{9470C353-9E68-4774-A143-9A3C1B5DE3F4}" destId="{B3650CAB-4546-4CEC-837E-EEEDB0A06E5A}"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67BE9-9C85-41E7-BE2B-94BCD72CB559}">
      <dsp:nvSpPr>
        <dsp:cNvPr id="0" name=""/>
        <dsp:cNvSpPr/>
      </dsp:nvSpPr>
      <dsp:spPr>
        <a:xfrm>
          <a:off x="3458129" y="1941592"/>
          <a:ext cx="3521461" cy="210626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b="0" kern="1200" dirty="0" smtClean="0">
              <a:latin typeface="Copperplate Gothic Bold" pitchFamily="34" charset="0"/>
            </a:rPr>
            <a:t>Modules</a:t>
          </a:r>
          <a:endParaRPr lang="en-IN" sz="2000" b="0" kern="1200" dirty="0">
            <a:latin typeface="Copperplate Gothic Bold" pitchFamily="34" charset="0"/>
          </a:endParaRPr>
        </a:p>
      </dsp:txBody>
      <dsp:txXfrm>
        <a:off x="3973835" y="2250047"/>
        <a:ext cx="2490049" cy="1489353"/>
      </dsp:txXfrm>
    </dsp:sp>
    <dsp:sp modelId="{88E69978-37B7-4D51-AE99-A4B37A0492E9}">
      <dsp:nvSpPr>
        <dsp:cNvPr id="0" name=""/>
        <dsp:cNvSpPr/>
      </dsp:nvSpPr>
      <dsp:spPr>
        <a:xfrm rot="5088021">
          <a:off x="4922805" y="4230733"/>
          <a:ext cx="871692" cy="600285"/>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EFC2838-BEC6-403E-8CC1-15C6E1D5FA6F}">
      <dsp:nvSpPr>
        <dsp:cNvPr id="0" name=""/>
        <dsp:cNvSpPr/>
      </dsp:nvSpPr>
      <dsp:spPr>
        <a:xfrm>
          <a:off x="4165639" y="4375175"/>
          <a:ext cx="2465023" cy="117950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IN" sz="1400" b="0" kern="1200" dirty="0" smtClean="0">
              <a:latin typeface="Copperplate Gothic Bold" pitchFamily="34" charset="0"/>
            </a:rPr>
            <a:t>Tele-pathology</a:t>
          </a:r>
          <a:endParaRPr lang="en-IN" sz="1400" b="0" kern="1200" dirty="0">
            <a:latin typeface="Copperplate Gothic Bold" pitchFamily="34" charset="0"/>
          </a:endParaRPr>
        </a:p>
      </dsp:txBody>
      <dsp:txXfrm>
        <a:off x="4200186" y="4409722"/>
        <a:ext cx="2395929" cy="1110413"/>
      </dsp:txXfrm>
    </dsp:sp>
    <dsp:sp modelId="{E4FEB93B-3D97-4868-80D4-BF1692F6F176}">
      <dsp:nvSpPr>
        <dsp:cNvPr id="0" name=""/>
        <dsp:cNvSpPr/>
      </dsp:nvSpPr>
      <dsp:spPr>
        <a:xfrm rot="8861880">
          <a:off x="2290698" y="3986966"/>
          <a:ext cx="1767938" cy="600285"/>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015FD9C-0374-477A-BAF1-2DD57C3DFCDF}">
      <dsp:nvSpPr>
        <dsp:cNvPr id="0" name=""/>
        <dsp:cNvSpPr/>
      </dsp:nvSpPr>
      <dsp:spPr>
        <a:xfrm>
          <a:off x="1194987" y="4169732"/>
          <a:ext cx="2465023" cy="117950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IN" sz="1400" b="0" kern="1200" dirty="0" smtClean="0">
              <a:latin typeface="Copperplate Gothic Bold" pitchFamily="34" charset="0"/>
            </a:rPr>
            <a:t>Tele-consultation and treatment planning </a:t>
          </a:r>
          <a:endParaRPr lang="en-IN" sz="1400" b="0" kern="1200" dirty="0">
            <a:latin typeface="Copperplate Gothic Bold" pitchFamily="34" charset="0"/>
          </a:endParaRPr>
        </a:p>
      </dsp:txBody>
      <dsp:txXfrm>
        <a:off x="1229534" y="4204279"/>
        <a:ext cx="2395929" cy="1110413"/>
      </dsp:txXfrm>
    </dsp:sp>
    <dsp:sp modelId="{E00C323F-56CA-445C-AA19-0C95833CD41F}">
      <dsp:nvSpPr>
        <dsp:cNvPr id="0" name=""/>
        <dsp:cNvSpPr/>
      </dsp:nvSpPr>
      <dsp:spPr>
        <a:xfrm rot="10849259">
          <a:off x="1684743" y="2655949"/>
          <a:ext cx="1676418" cy="600285"/>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4944B6-6891-425C-993F-5428D505A1E2}">
      <dsp:nvSpPr>
        <dsp:cNvPr id="0" name=""/>
        <dsp:cNvSpPr/>
      </dsp:nvSpPr>
      <dsp:spPr>
        <a:xfrm>
          <a:off x="452318" y="2354327"/>
          <a:ext cx="2465023" cy="117950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IN" sz="1400" b="0" kern="1200" dirty="0" smtClean="0">
              <a:latin typeface="Copperplate Gothic Bold" pitchFamily="34" charset="0"/>
            </a:rPr>
            <a:t>Live surgery demonstrations in real time </a:t>
          </a:r>
        </a:p>
      </dsp:txBody>
      <dsp:txXfrm>
        <a:off x="486865" y="2388874"/>
        <a:ext cx="2395929" cy="1110413"/>
      </dsp:txXfrm>
    </dsp:sp>
    <dsp:sp modelId="{591D451E-F2B1-4BF3-B68B-A8ED4973E9CF}">
      <dsp:nvSpPr>
        <dsp:cNvPr id="0" name=""/>
        <dsp:cNvSpPr/>
      </dsp:nvSpPr>
      <dsp:spPr>
        <a:xfrm rot="12727580">
          <a:off x="2382334" y="1436995"/>
          <a:ext cx="1667619" cy="600285"/>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45456D-74A9-4F54-812D-C96734A91B28}">
      <dsp:nvSpPr>
        <dsp:cNvPr id="0" name=""/>
        <dsp:cNvSpPr/>
      </dsp:nvSpPr>
      <dsp:spPr>
        <a:xfrm>
          <a:off x="1277497" y="703974"/>
          <a:ext cx="2465023" cy="117950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IN" sz="1400" b="0" kern="1200" dirty="0" smtClean="0">
              <a:latin typeface="Copperplate Gothic Bold" pitchFamily="34" charset="0"/>
            </a:rPr>
            <a:t>Interactive video lectures</a:t>
          </a:r>
          <a:endParaRPr lang="en-IN" sz="1400" b="0" kern="1200" dirty="0">
            <a:latin typeface="Copperplate Gothic Bold" pitchFamily="34" charset="0"/>
          </a:endParaRPr>
        </a:p>
      </dsp:txBody>
      <dsp:txXfrm>
        <a:off x="1312044" y="738521"/>
        <a:ext cx="2395929" cy="1110413"/>
      </dsp:txXfrm>
    </dsp:sp>
    <dsp:sp modelId="{CB459834-F31B-4C56-8B0B-B281A86BF3D5}">
      <dsp:nvSpPr>
        <dsp:cNvPr id="0" name=""/>
        <dsp:cNvSpPr/>
      </dsp:nvSpPr>
      <dsp:spPr>
        <a:xfrm rot="16480049">
          <a:off x="4811566" y="1039116"/>
          <a:ext cx="1084904" cy="600285"/>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15454A-03F8-449E-A28B-D3E586CA4C25}">
      <dsp:nvSpPr>
        <dsp:cNvPr id="0" name=""/>
        <dsp:cNvSpPr/>
      </dsp:nvSpPr>
      <dsp:spPr>
        <a:xfrm>
          <a:off x="4165648" y="208852"/>
          <a:ext cx="2465023" cy="117950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IN" sz="1400" b="0" kern="1200" dirty="0" smtClean="0">
              <a:latin typeface="Copperplate Gothic Bold" pitchFamily="34" charset="0"/>
            </a:rPr>
            <a:t>Interactive video discussion </a:t>
          </a:r>
        </a:p>
      </dsp:txBody>
      <dsp:txXfrm>
        <a:off x="4200195" y="243399"/>
        <a:ext cx="2395929" cy="1110413"/>
      </dsp:txXfrm>
    </dsp:sp>
    <dsp:sp modelId="{F6AA2EFB-F9E5-4EB4-837E-4DD9A01DCCAC}">
      <dsp:nvSpPr>
        <dsp:cNvPr id="0" name=""/>
        <dsp:cNvSpPr/>
      </dsp:nvSpPr>
      <dsp:spPr>
        <a:xfrm rot="20004074">
          <a:off x="6567342" y="1564939"/>
          <a:ext cx="1814961" cy="600285"/>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9E13B3-EF99-45F0-8366-CE3A2D88D170}">
      <dsp:nvSpPr>
        <dsp:cNvPr id="0" name=""/>
        <dsp:cNvSpPr/>
      </dsp:nvSpPr>
      <dsp:spPr>
        <a:xfrm>
          <a:off x="7053747" y="869013"/>
          <a:ext cx="2465023" cy="117950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IN" sz="1400" b="0" kern="1200" dirty="0" smtClean="0">
              <a:latin typeface="Copperplate Gothic Bold" pitchFamily="34" charset="0"/>
            </a:rPr>
            <a:t>Transmission of digital patient records </a:t>
          </a:r>
        </a:p>
      </dsp:txBody>
      <dsp:txXfrm>
        <a:off x="7088294" y="903560"/>
        <a:ext cx="2395929" cy="1110413"/>
      </dsp:txXfrm>
    </dsp:sp>
    <dsp:sp modelId="{5F96C498-3CD6-440D-8CF8-251B39E04689}">
      <dsp:nvSpPr>
        <dsp:cNvPr id="0" name=""/>
        <dsp:cNvSpPr/>
      </dsp:nvSpPr>
      <dsp:spPr>
        <a:xfrm rot="29408">
          <a:off x="7087561" y="2718518"/>
          <a:ext cx="1858876" cy="600285"/>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E3682-5816-4827-BF7B-71F6246F4DBC}">
      <dsp:nvSpPr>
        <dsp:cNvPr id="0" name=""/>
        <dsp:cNvSpPr/>
      </dsp:nvSpPr>
      <dsp:spPr>
        <a:xfrm>
          <a:off x="7713892" y="2436858"/>
          <a:ext cx="2465023" cy="117950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IN" sz="1400" b="0" kern="1200" smtClean="0">
              <a:latin typeface="Copperplate Gothic Bold" pitchFamily="34" charset="0"/>
            </a:rPr>
            <a:t>Tele-CME and workshops</a:t>
          </a:r>
          <a:endParaRPr lang="en-IN" sz="1400" b="0" kern="1200" dirty="0" smtClean="0">
            <a:latin typeface="Copperplate Gothic Bold" pitchFamily="34" charset="0"/>
          </a:endParaRPr>
        </a:p>
      </dsp:txBody>
      <dsp:txXfrm>
        <a:off x="7748439" y="2471405"/>
        <a:ext cx="2395929" cy="1110413"/>
      </dsp:txXfrm>
    </dsp:sp>
    <dsp:sp modelId="{E3829FD7-C1DB-4829-9694-8AD3D2A965D1}">
      <dsp:nvSpPr>
        <dsp:cNvPr id="0" name=""/>
        <dsp:cNvSpPr/>
      </dsp:nvSpPr>
      <dsp:spPr>
        <a:xfrm rot="1579831">
          <a:off x="6576002" y="3855649"/>
          <a:ext cx="1977909" cy="600285"/>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650CAB-4546-4CEC-837E-EEEDB0A06E5A}">
      <dsp:nvSpPr>
        <dsp:cNvPr id="0" name=""/>
        <dsp:cNvSpPr/>
      </dsp:nvSpPr>
      <dsp:spPr>
        <a:xfrm>
          <a:off x="7218796" y="4004687"/>
          <a:ext cx="2465023" cy="117950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IN" sz="1400" b="0" kern="1200" dirty="0" smtClean="0">
              <a:latin typeface="Copperplate Gothic Bold" pitchFamily="34" charset="0"/>
            </a:rPr>
            <a:t>Tele-radiology</a:t>
          </a:r>
          <a:endParaRPr lang="en-IN" sz="1400" b="0" kern="1200" dirty="0">
            <a:latin typeface="Copperplate Gothic Bold" pitchFamily="34" charset="0"/>
          </a:endParaRPr>
        </a:p>
      </dsp:txBody>
      <dsp:txXfrm>
        <a:off x="7253343" y="4039234"/>
        <a:ext cx="2395929" cy="111041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BA7EF-96B3-4AB0-8B2F-6727D26DDBEB}" type="datetimeFigureOut">
              <a:rPr lang="en-US" smtClean="0"/>
              <a:t>2/23/2019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3AB5B-5394-4501-AF7B-29730B97C850}" type="slidenum">
              <a:rPr lang="en-US" smtClean="0"/>
              <a:t>‹#›</a:t>
            </a:fld>
            <a:endParaRPr lang="en-US"/>
          </a:p>
        </p:txBody>
      </p:sp>
    </p:spTree>
    <p:extLst>
      <p:ext uri="{BB962C8B-B14F-4D97-AF65-F5344CB8AC3E}">
        <p14:creationId xmlns:p14="http://schemas.microsoft.com/office/powerpoint/2010/main" val="231354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A02BBC-F46C-4D9A-8835-3DB12B00021E}"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493950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A6CE53-8BE4-4E07-B579-D8033F2D307B}" type="slidenum">
              <a:rPr lang="en-IN"/>
              <a:pPr fontAlgn="base">
                <a:spcBef>
                  <a:spcPct val="0"/>
                </a:spcBef>
                <a:spcAft>
                  <a:spcPct val="0"/>
                </a:spcAft>
              </a:pPr>
              <a:t>19</a:t>
            </a:fld>
            <a:endParaRPr lang="en-IN"/>
          </a:p>
        </p:txBody>
      </p:sp>
    </p:spTree>
    <p:extLst>
      <p:ext uri="{BB962C8B-B14F-4D97-AF65-F5344CB8AC3E}">
        <p14:creationId xmlns:p14="http://schemas.microsoft.com/office/powerpoint/2010/main" val="114456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Tree>
    <p:extLst>
      <p:ext uri="{BB962C8B-B14F-4D97-AF65-F5344CB8AC3E}">
        <p14:creationId xmlns:p14="http://schemas.microsoft.com/office/powerpoint/2010/main" val="406661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A8708-1C66-4B54-856C-E32552665E9A}"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3196534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38D0E5-76F7-4356-A479-675C10B02DF6}"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84708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D00811-DFB8-43EF-8770-33D1270DA59A}" type="slidenum">
              <a:rPr lang="en-IN" altLang="en-US" smtClean="0">
                <a:latin typeface="Arial" panose="020B0604020202020204" pitchFamily="34" charset="0"/>
              </a:rPr>
              <a:pPr>
                <a:spcBef>
                  <a:spcPct val="0"/>
                </a:spcBef>
              </a:pPr>
              <a:t>12</a:t>
            </a:fld>
            <a:endParaRPr lang="en-IN" altLang="en-US" smtClean="0">
              <a:latin typeface="Arial" panose="020B0604020202020204" pitchFamily="34" charset="0"/>
            </a:endParaRPr>
          </a:p>
        </p:txBody>
      </p:sp>
    </p:spTree>
    <p:extLst>
      <p:ext uri="{BB962C8B-B14F-4D97-AF65-F5344CB8AC3E}">
        <p14:creationId xmlns:p14="http://schemas.microsoft.com/office/powerpoint/2010/main" val="349849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1244BD-C414-4D14-B041-63F73D49EB63}" type="slidenum">
              <a:rPr lang="en-IN" smtClean="0"/>
              <a:pPr/>
              <a:t>13</a:t>
            </a:fld>
            <a:endParaRPr lang="en-IN"/>
          </a:p>
        </p:txBody>
      </p:sp>
    </p:spTree>
    <p:extLst>
      <p:ext uri="{BB962C8B-B14F-4D97-AF65-F5344CB8AC3E}">
        <p14:creationId xmlns:p14="http://schemas.microsoft.com/office/powerpoint/2010/main" val="274818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5A3390-F3BC-441C-9948-57817257A1E1}" type="slidenum">
              <a:rPr lang="en-IN"/>
              <a:pPr fontAlgn="base">
                <a:spcBef>
                  <a:spcPct val="0"/>
                </a:spcBef>
                <a:spcAft>
                  <a:spcPct val="0"/>
                </a:spcAft>
              </a:pPr>
              <a:t>14</a:t>
            </a:fld>
            <a:endParaRPr lang="en-IN"/>
          </a:p>
        </p:txBody>
      </p:sp>
    </p:spTree>
    <p:extLst>
      <p:ext uri="{BB962C8B-B14F-4D97-AF65-F5344CB8AC3E}">
        <p14:creationId xmlns:p14="http://schemas.microsoft.com/office/powerpoint/2010/main" val="285690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A6CE53-8BE4-4E07-B579-D8033F2D307B}" type="slidenum">
              <a:rPr lang="en-IN"/>
              <a:pPr fontAlgn="base">
                <a:spcBef>
                  <a:spcPct val="0"/>
                </a:spcBef>
                <a:spcAft>
                  <a:spcPct val="0"/>
                </a:spcAft>
              </a:pPr>
              <a:t>15</a:t>
            </a:fld>
            <a:endParaRPr lang="en-IN"/>
          </a:p>
        </p:txBody>
      </p:sp>
    </p:spTree>
    <p:extLst>
      <p:ext uri="{BB962C8B-B14F-4D97-AF65-F5344CB8AC3E}">
        <p14:creationId xmlns:p14="http://schemas.microsoft.com/office/powerpoint/2010/main" val="229475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A6CE53-8BE4-4E07-B579-D8033F2D307B}" type="slidenum">
              <a:rPr lang="en-IN"/>
              <a:pPr fontAlgn="base">
                <a:spcBef>
                  <a:spcPct val="0"/>
                </a:spcBef>
                <a:spcAft>
                  <a:spcPct val="0"/>
                </a:spcAft>
              </a:pPr>
              <a:t>16</a:t>
            </a:fld>
            <a:endParaRPr lang="en-IN"/>
          </a:p>
        </p:txBody>
      </p:sp>
    </p:spTree>
    <p:extLst>
      <p:ext uri="{BB962C8B-B14F-4D97-AF65-F5344CB8AC3E}">
        <p14:creationId xmlns:p14="http://schemas.microsoft.com/office/powerpoint/2010/main" val="21141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A6CE53-8BE4-4E07-B579-D8033F2D307B}" type="slidenum">
              <a:rPr lang="en-IN"/>
              <a:pPr fontAlgn="base">
                <a:spcBef>
                  <a:spcPct val="0"/>
                </a:spcBef>
                <a:spcAft>
                  <a:spcPct val="0"/>
                </a:spcAft>
              </a:pPr>
              <a:t>17</a:t>
            </a:fld>
            <a:endParaRPr lang="en-IN"/>
          </a:p>
        </p:txBody>
      </p:sp>
    </p:spTree>
    <p:extLst>
      <p:ext uri="{BB962C8B-B14F-4D97-AF65-F5344CB8AC3E}">
        <p14:creationId xmlns:p14="http://schemas.microsoft.com/office/powerpoint/2010/main" val="83407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1533A3-DFD1-40A2-835E-1820E5B4B73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54ED6-CC19-4211-8A81-27761C2A485C}" type="slidenum">
              <a:rPr lang="en-US" smtClean="0"/>
              <a:t>‹#›</a:t>
            </a:fld>
            <a:endParaRPr lang="en-US"/>
          </a:p>
        </p:txBody>
      </p:sp>
      <p:sp>
        <p:nvSpPr>
          <p:cNvPr id="7" name="TextBox 6"/>
          <p:cNvSpPr txBox="1"/>
          <p:nvPr userDrawn="1"/>
        </p:nvSpPr>
        <p:spPr>
          <a:xfrm>
            <a:off x="0" y="6519446"/>
            <a:ext cx="12170569" cy="338554"/>
          </a:xfrm>
          <a:prstGeom prst="rect">
            <a:avLst/>
          </a:prstGeom>
          <a:solidFill>
            <a:schemeClr val="accent5">
              <a:lumMod val="75000"/>
            </a:schemeClr>
          </a:solidFill>
          <a:ln>
            <a:solidFill>
              <a:schemeClr val="tx2"/>
            </a:solidFill>
          </a:ln>
        </p:spPr>
        <p:txBody>
          <a:bodyPr wrap="square" rtlCol="0">
            <a:spAutoFit/>
          </a:bodyPr>
          <a:lstStyle/>
          <a:p>
            <a:pPr algn="r"/>
            <a:r>
              <a:rPr lang="en-US" sz="1600" b="1" dirty="0">
                <a:solidFill>
                  <a:schemeClr val="bg1"/>
                </a:solidFill>
              </a:rPr>
              <a:t>4</a:t>
            </a:r>
            <a:r>
              <a:rPr lang="en-US" sz="1600" b="1" baseline="30000" dirty="0">
                <a:solidFill>
                  <a:schemeClr val="bg1"/>
                </a:solidFill>
              </a:rPr>
              <a:t>th</a:t>
            </a:r>
            <a:r>
              <a:rPr lang="en-US" sz="1600" b="1" dirty="0">
                <a:solidFill>
                  <a:schemeClr val="bg1"/>
                </a:solidFill>
              </a:rPr>
              <a:t> Global Digital Health Partnership </a:t>
            </a:r>
            <a:r>
              <a:rPr lang="en-US" sz="1600" b="1" dirty="0" smtClean="0">
                <a:solidFill>
                  <a:schemeClr val="bg1"/>
                </a:solidFill>
              </a:rPr>
              <a:t>Summit,</a:t>
            </a:r>
            <a:r>
              <a:rPr lang="en-US" sz="1600" b="1" dirty="0">
                <a:solidFill>
                  <a:schemeClr val="bg1"/>
                </a:solidFill>
              </a:rPr>
              <a:t> </a:t>
            </a:r>
            <a:r>
              <a:rPr lang="en-US" sz="1600" dirty="0">
                <a:solidFill>
                  <a:schemeClr val="bg1"/>
                </a:solidFill>
              </a:rPr>
              <a:t>25-26 February 2019  </a:t>
            </a:r>
            <a:r>
              <a:rPr lang="en-US" sz="1600" dirty="0" smtClean="0">
                <a:solidFill>
                  <a:schemeClr val="bg1"/>
                </a:solidFill>
              </a:rPr>
              <a:t>; New Delhi</a:t>
            </a:r>
            <a:endParaRPr lang="en-US" sz="1600" dirty="0">
              <a:solidFill>
                <a:schemeClr val="bg1"/>
              </a:solidFill>
            </a:endParaRPr>
          </a:p>
        </p:txBody>
      </p:sp>
    </p:spTree>
    <p:extLst>
      <p:ext uri="{BB962C8B-B14F-4D97-AF65-F5344CB8AC3E}">
        <p14:creationId xmlns:p14="http://schemas.microsoft.com/office/powerpoint/2010/main" val="259940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533A3-DFD1-40A2-835E-1820E5B4B73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54ED6-CC19-4211-8A81-27761C2A485C}" type="slidenum">
              <a:rPr lang="en-US" smtClean="0"/>
              <a:t>‹#›</a:t>
            </a:fld>
            <a:endParaRPr lang="en-US"/>
          </a:p>
        </p:txBody>
      </p:sp>
    </p:spTree>
    <p:extLst>
      <p:ext uri="{BB962C8B-B14F-4D97-AF65-F5344CB8AC3E}">
        <p14:creationId xmlns:p14="http://schemas.microsoft.com/office/powerpoint/2010/main" val="175306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533A3-DFD1-40A2-835E-1820E5B4B73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54ED6-CC19-4211-8A81-27761C2A485C}" type="slidenum">
              <a:rPr lang="en-US" smtClean="0"/>
              <a:t>‹#›</a:t>
            </a:fld>
            <a:endParaRPr lang="en-US"/>
          </a:p>
        </p:txBody>
      </p:sp>
    </p:spTree>
    <p:extLst>
      <p:ext uri="{BB962C8B-B14F-4D97-AF65-F5344CB8AC3E}">
        <p14:creationId xmlns:p14="http://schemas.microsoft.com/office/powerpoint/2010/main" val="143592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533A3-DFD1-40A2-835E-1820E5B4B73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54ED6-CC19-4211-8A81-27761C2A485C}" type="slidenum">
              <a:rPr lang="en-US" smtClean="0"/>
              <a:t>‹#›</a:t>
            </a:fld>
            <a:endParaRPr lang="en-US"/>
          </a:p>
        </p:txBody>
      </p:sp>
      <p:sp>
        <p:nvSpPr>
          <p:cNvPr id="7" name="TextBox 6"/>
          <p:cNvSpPr txBox="1"/>
          <p:nvPr userDrawn="1"/>
        </p:nvSpPr>
        <p:spPr>
          <a:xfrm>
            <a:off x="0" y="6519446"/>
            <a:ext cx="12170569" cy="338554"/>
          </a:xfrm>
          <a:prstGeom prst="rect">
            <a:avLst/>
          </a:prstGeom>
          <a:solidFill>
            <a:schemeClr val="accent5">
              <a:lumMod val="75000"/>
            </a:schemeClr>
          </a:solidFill>
          <a:ln>
            <a:solidFill>
              <a:schemeClr val="tx2"/>
            </a:solidFill>
          </a:ln>
        </p:spPr>
        <p:txBody>
          <a:bodyPr wrap="square" rtlCol="0">
            <a:spAutoFit/>
          </a:bodyPr>
          <a:lstStyle/>
          <a:p>
            <a:pPr algn="r"/>
            <a:r>
              <a:rPr lang="en-US" sz="1600" b="1" dirty="0">
                <a:solidFill>
                  <a:schemeClr val="bg1"/>
                </a:solidFill>
              </a:rPr>
              <a:t>4</a:t>
            </a:r>
            <a:r>
              <a:rPr lang="en-US" sz="1600" b="1" baseline="30000" dirty="0">
                <a:solidFill>
                  <a:schemeClr val="bg1"/>
                </a:solidFill>
              </a:rPr>
              <a:t>th</a:t>
            </a:r>
            <a:r>
              <a:rPr lang="en-US" sz="1600" b="1" dirty="0">
                <a:solidFill>
                  <a:schemeClr val="bg1"/>
                </a:solidFill>
              </a:rPr>
              <a:t> Global Digital Health Partnership </a:t>
            </a:r>
            <a:r>
              <a:rPr lang="en-US" sz="1600" b="1" dirty="0" smtClean="0">
                <a:solidFill>
                  <a:schemeClr val="bg1"/>
                </a:solidFill>
              </a:rPr>
              <a:t>Summit,</a:t>
            </a:r>
            <a:r>
              <a:rPr lang="en-US" sz="1600" b="1" dirty="0">
                <a:solidFill>
                  <a:schemeClr val="bg1"/>
                </a:solidFill>
              </a:rPr>
              <a:t> </a:t>
            </a:r>
            <a:r>
              <a:rPr lang="en-US" sz="1600" dirty="0">
                <a:solidFill>
                  <a:schemeClr val="bg1"/>
                </a:solidFill>
              </a:rPr>
              <a:t>25-26 February 2019  </a:t>
            </a:r>
            <a:r>
              <a:rPr lang="en-US" sz="1600" dirty="0" smtClean="0">
                <a:solidFill>
                  <a:schemeClr val="bg1"/>
                </a:solidFill>
              </a:rPr>
              <a:t>; New Delhi</a:t>
            </a:r>
            <a:endParaRPr lang="en-US" sz="1600" dirty="0">
              <a:solidFill>
                <a:schemeClr val="bg1"/>
              </a:solidFill>
            </a:endParaRPr>
          </a:p>
        </p:txBody>
      </p:sp>
    </p:spTree>
    <p:extLst>
      <p:ext uri="{BB962C8B-B14F-4D97-AF65-F5344CB8AC3E}">
        <p14:creationId xmlns:p14="http://schemas.microsoft.com/office/powerpoint/2010/main" val="325937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1533A3-DFD1-40A2-835E-1820E5B4B73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54ED6-CC19-4211-8A81-27761C2A485C}" type="slidenum">
              <a:rPr lang="en-US" smtClean="0"/>
              <a:t>‹#›</a:t>
            </a:fld>
            <a:endParaRPr lang="en-US"/>
          </a:p>
        </p:txBody>
      </p:sp>
    </p:spTree>
    <p:extLst>
      <p:ext uri="{BB962C8B-B14F-4D97-AF65-F5344CB8AC3E}">
        <p14:creationId xmlns:p14="http://schemas.microsoft.com/office/powerpoint/2010/main" val="94947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1533A3-DFD1-40A2-835E-1820E5B4B73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54ED6-CC19-4211-8A81-27761C2A485C}" type="slidenum">
              <a:rPr lang="en-US" smtClean="0"/>
              <a:t>‹#›</a:t>
            </a:fld>
            <a:endParaRPr lang="en-US"/>
          </a:p>
        </p:txBody>
      </p:sp>
    </p:spTree>
    <p:extLst>
      <p:ext uri="{BB962C8B-B14F-4D97-AF65-F5344CB8AC3E}">
        <p14:creationId xmlns:p14="http://schemas.microsoft.com/office/powerpoint/2010/main" val="220990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1533A3-DFD1-40A2-835E-1820E5B4B73B}" type="datetimeFigureOut">
              <a:rPr lang="en-US" smtClean="0"/>
              <a:t>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54ED6-CC19-4211-8A81-27761C2A485C}" type="slidenum">
              <a:rPr lang="en-US" smtClean="0"/>
              <a:t>‹#›</a:t>
            </a:fld>
            <a:endParaRPr lang="en-US"/>
          </a:p>
        </p:txBody>
      </p:sp>
    </p:spTree>
    <p:extLst>
      <p:ext uri="{BB962C8B-B14F-4D97-AF65-F5344CB8AC3E}">
        <p14:creationId xmlns:p14="http://schemas.microsoft.com/office/powerpoint/2010/main" val="234353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1533A3-DFD1-40A2-835E-1820E5B4B73B}" type="datetimeFigureOut">
              <a:rPr lang="en-US" smtClean="0"/>
              <a:t>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54ED6-CC19-4211-8A81-27761C2A485C}" type="slidenum">
              <a:rPr lang="en-US" smtClean="0"/>
              <a:t>‹#›</a:t>
            </a:fld>
            <a:endParaRPr lang="en-US"/>
          </a:p>
        </p:txBody>
      </p:sp>
    </p:spTree>
    <p:extLst>
      <p:ext uri="{BB962C8B-B14F-4D97-AF65-F5344CB8AC3E}">
        <p14:creationId xmlns:p14="http://schemas.microsoft.com/office/powerpoint/2010/main" val="340095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533A3-DFD1-40A2-835E-1820E5B4B73B}" type="datetimeFigureOut">
              <a:rPr lang="en-US" smtClean="0"/>
              <a:t>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54ED6-CC19-4211-8A81-27761C2A485C}" type="slidenum">
              <a:rPr lang="en-US" smtClean="0"/>
              <a:t>‹#›</a:t>
            </a:fld>
            <a:endParaRPr lang="en-US"/>
          </a:p>
        </p:txBody>
      </p:sp>
    </p:spTree>
    <p:extLst>
      <p:ext uri="{BB962C8B-B14F-4D97-AF65-F5344CB8AC3E}">
        <p14:creationId xmlns:p14="http://schemas.microsoft.com/office/powerpoint/2010/main" val="405496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1533A3-DFD1-40A2-835E-1820E5B4B73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54ED6-CC19-4211-8A81-27761C2A485C}" type="slidenum">
              <a:rPr lang="en-US" smtClean="0"/>
              <a:t>‹#›</a:t>
            </a:fld>
            <a:endParaRPr lang="en-US"/>
          </a:p>
        </p:txBody>
      </p:sp>
    </p:spTree>
    <p:extLst>
      <p:ext uri="{BB962C8B-B14F-4D97-AF65-F5344CB8AC3E}">
        <p14:creationId xmlns:p14="http://schemas.microsoft.com/office/powerpoint/2010/main" val="118279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1533A3-DFD1-40A2-835E-1820E5B4B73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54ED6-CC19-4211-8A81-27761C2A485C}" type="slidenum">
              <a:rPr lang="en-US" smtClean="0"/>
              <a:t>‹#›</a:t>
            </a:fld>
            <a:endParaRPr lang="en-US"/>
          </a:p>
        </p:txBody>
      </p:sp>
    </p:spTree>
    <p:extLst>
      <p:ext uri="{BB962C8B-B14F-4D97-AF65-F5344CB8AC3E}">
        <p14:creationId xmlns:p14="http://schemas.microsoft.com/office/powerpoint/2010/main" val="204900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533A3-DFD1-40A2-835E-1820E5B4B73B}" type="datetimeFigureOut">
              <a:rPr lang="en-US" smtClean="0"/>
              <a:t>2/23/2019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54ED6-CC19-4211-8A81-27761C2A485C}" type="slidenum">
              <a:rPr lang="en-US" smtClean="0"/>
              <a:t>‹#›</a:t>
            </a:fld>
            <a:endParaRPr lang="en-US"/>
          </a:p>
        </p:txBody>
      </p:sp>
    </p:spTree>
    <p:extLst>
      <p:ext uri="{BB962C8B-B14F-4D97-AF65-F5344CB8AC3E}">
        <p14:creationId xmlns:p14="http://schemas.microsoft.com/office/powerpoint/2010/main" val="307456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563" y="228600"/>
            <a:ext cx="11285537" cy="2087562"/>
          </a:xfrm>
          <a:solidFill>
            <a:schemeClr val="accent5">
              <a:lumMod val="50000"/>
            </a:schemeClr>
          </a:solidFill>
          <a:ln>
            <a:solidFill>
              <a:schemeClr val="tx2"/>
            </a:solidFill>
          </a:ln>
        </p:spPr>
        <p:txBody>
          <a:bodyPr>
            <a:normAutofit fontScale="90000"/>
          </a:bodyPr>
          <a:lstStyle/>
          <a:p>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000" b="1" dirty="0" smtClean="0">
                <a:solidFill>
                  <a:srgbClr val="FFFF00"/>
                </a:solidFill>
              </a:rPr>
              <a:t>Integrated </a:t>
            </a:r>
            <a:r>
              <a:rPr lang="en-US" sz="2000" b="1" dirty="0">
                <a:solidFill>
                  <a:srgbClr val="FFFF00"/>
                </a:solidFill>
              </a:rPr>
              <a:t>Platforms for e-learning aimed at capacity building for the global health </a:t>
            </a:r>
            <a:r>
              <a:rPr lang="en-US" sz="2000" b="1" dirty="0" smtClean="0">
                <a:solidFill>
                  <a:srgbClr val="FFFF00"/>
                </a:solidFill>
              </a:rPr>
              <a:t>workforce</a:t>
            </a:r>
            <a:br>
              <a:rPr lang="en-US" sz="2000" b="1" dirty="0" smtClean="0">
                <a:solidFill>
                  <a:srgbClr val="FFFF00"/>
                </a:solidFill>
              </a:rPr>
            </a:br>
            <a:r>
              <a:rPr lang="en-US" sz="4900" b="1" dirty="0" smtClean="0">
                <a:solidFill>
                  <a:schemeClr val="bg1"/>
                </a:solidFill>
              </a:rPr>
              <a:t>National Medical College Network – An Integrated eLearning Platform at National Level</a:t>
            </a:r>
            <a:r>
              <a:rPr lang="en-US" sz="4000" b="1" dirty="0" smtClean="0">
                <a:solidFill>
                  <a:schemeClr val="bg1"/>
                </a:solidFill>
              </a:rPr>
              <a:t/>
            </a:r>
            <a:br>
              <a:rPr lang="en-US" sz="4000" b="1" dirty="0" smtClean="0">
                <a:solidFill>
                  <a:schemeClr val="bg1"/>
                </a:solidFill>
              </a:rPr>
            </a:br>
            <a:endParaRPr lang="en-US" sz="4000" b="1" dirty="0">
              <a:solidFill>
                <a:schemeClr val="bg1"/>
              </a:solidFill>
            </a:endParaRPr>
          </a:p>
        </p:txBody>
      </p:sp>
      <p:sp>
        <p:nvSpPr>
          <p:cNvPr id="3" name="Subtitle 2"/>
          <p:cNvSpPr>
            <a:spLocks noGrp="1"/>
          </p:cNvSpPr>
          <p:nvPr>
            <p:ph type="subTitle" idx="1"/>
          </p:nvPr>
        </p:nvSpPr>
        <p:spPr>
          <a:xfrm>
            <a:off x="1193800" y="2479674"/>
            <a:ext cx="9681962" cy="1887195"/>
          </a:xfrm>
        </p:spPr>
        <p:txBody>
          <a:bodyPr/>
          <a:lstStyle/>
          <a:p>
            <a:endParaRPr lang="en-US"/>
          </a:p>
        </p:txBody>
      </p:sp>
      <p:sp>
        <p:nvSpPr>
          <p:cNvPr id="4" name="Subtitle 2"/>
          <p:cNvSpPr txBox="1">
            <a:spLocks/>
          </p:cNvSpPr>
          <p:nvPr/>
        </p:nvSpPr>
        <p:spPr>
          <a:xfrm>
            <a:off x="436563" y="2316161"/>
            <a:ext cx="11285537" cy="3521076"/>
          </a:xfrm>
          <a:prstGeom prst="rect">
            <a:avLst/>
          </a:prstGeom>
          <a:solidFill>
            <a:schemeClr val="bg1"/>
          </a:solidFill>
          <a:ln>
            <a:solidFill>
              <a:schemeClr val="tx2"/>
            </a:solidFill>
          </a:ln>
          <a:effectLst>
            <a:outerShdw blurRad="50800" dist="38100" dir="5400000" algn="t" rotWithShape="0">
              <a:prstClr val="black">
                <a:alpha val="40000"/>
              </a:prstClr>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altLang="en-US" sz="3600" b="1" dirty="0" smtClean="0"/>
              <a:t/>
            </a:r>
            <a:br>
              <a:rPr lang="en-US" altLang="en-US" sz="3600" b="1" dirty="0" smtClean="0"/>
            </a:br>
            <a:r>
              <a:rPr lang="en-US" altLang="en-US" sz="3600" b="1" dirty="0" smtClean="0"/>
              <a:t>Prof. S. K. Mishra</a:t>
            </a:r>
            <a:r>
              <a:rPr lang="en-US" altLang="en-US" sz="3000" b="1" dirty="0" smtClean="0"/>
              <a:t/>
            </a:r>
            <a:br>
              <a:rPr lang="en-US" altLang="en-US" sz="3000" b="1" dirty="0" smtClean="0"/>
            </a:br>
            <a:r>
              <a:rPr lang="en-US" altLang="en-US" sz="2100" dirty="0" smtClean="0"/>
              <a:t>Head, Dept. of Endocrine Surgery &amp;</a:t>
            </a:r>
          </a:p>
          <a:p>
            <a:pPr>
              <a:defRPr/>
            </a:pPr>
            <a:r>
              <a:rPr lang="en-US" altLang="en-US" sz="2100" dirty="0" smtClean="0">
                <a:cs typeface="Times New Roman" panose="02020603050405020304" pitchFamily="18" charset="0"/>
              </a:rPr>
              <a:t>Faculty I/C, SGPGI Telemedicine Programme</a:t>
            </a:r>
          </a:p>
          <a:p>
            <a:pPr>
              <a:defRPr/>
            </a:pPr>
            <a:r>
              <a:rPr lang="en-US" altLang="en-US" sz="2100" dirty="0" smtClean="0">
                <a:cs typeface="Times New Roman" panose="02020603050405020304" pitchFamily="18" charset="0"/>
              </a:rPr>
              <a:t>National Coordinator, National Medical College Network (NMCN) Project</a:t>
            </a:r>
            <a:r>
              <a:rPr lang="en-US" altLang="en-US" sz="2100" dirty="0" smtClean="0"/>
              <a:t> </a:t>
            </a:r>
          </a:p>
          <a:p>
            <a:pPr>
              <a:defRPr/>
            </a:pPr>
            <a:r>
              <a:rPr lang="en-US" altLang="en-US" sz="2100" dirty="0" smtClean="0">
                <a:cs typeface="Times New Roman" panose="02020603050405020304" pitchFamily="18" charset="0"/>
              </a:rPr>
              <a:t>Sanjay Gandhi Postgraduate Institute of Medical Sciences (SGPGIMS), </a:t>
            </a:r>
            <a:r>
              <a:rPr lang="en-US" altLang="en-US" sz="2100" dirty="0" smtClean="0"/>
              <a:t>Lucknow, India</a:t>
            </a:r>
            <a:br>
              <a:rPr lang="en-US" altLang="en-US" sz="2100" dirty="0" smtClean="0"/>
            </a:br>
            <a:r>
              <a:rPr lang="en-US" altLang="en-US" sz="2100" dirty="0" smtClean="0"/>
              <a:t/>
            </a:r>
            <a:br>
              <a:rPr lang="en-US" altLang="en-US" sz="2100" dirty="0" smtClean="0"/>
            </a:br>
            <a:r>
              <a:rPr lang="en-US" altLang="en-US" sz="2100" dirty="0" smtClean="0"/>
              <a:t>Email:  skmishra@sgpgi.ac.in / skmishra_1956@yahoo.com</a:t>
            </a:r>
            <a:endParaRPr lang="en-IN" altLang="en-US" dirty="0"/>
          </a:p>
        </p:txBody>
      </p:sp>
    </p:spTree>
    <p:extLst>
      <p:ext uri="{BB962C8B-B14F-4D97-AF65-F5344CB8AC3E}">
        <p14:creationId xmlns:p14="http://schemas.microsoft.com/office/powerpoint/2010/main" val="1821521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9700" y="1241426"/>
            <a:ext cx="5829300" cy="807828"/>
          </a:xfrm>
          <a:solidFill>
            <a:schemeClr val="accent5">
              <a:lumMod val="60000"/>
              <a:lumOff val="40000"/>
            </a:schemeClr>
          </a:solidFill>
          <a:ln>
            <a:solidFill>
              <a:schemeClr val="tx2"/>
            </a:solidFill>
          </a:ln>
        </p:spPr>
        <p:txBody>
          <a:bodyPr>
            <a:noAutofit/>
          </a:bodyPr>
          <a:lstStyle/>
          <a:p>
            <a:pPr algn="ctr"/>
            <a:r>
              <a:rPr lang="en-US" sz="2800" dirty="0" smtClean="0"/>
              <a:t>Integrated Digital Operation </a:t>
            </a:r>
            <a:r>
              <a:rPr lang="en-US" sz="2800" dirty="0"/>
              <a:t>Theatre</a:t>
            </a:r>
          </a:p>
        </p:txBody>
      </p:sp>
      <p:pic>
        <p:nvPicPr>
          <p:cNvPr id="14340" name="Picture 2" descr="\\192.168.5.11\fullshared\photographs\Telemedicine\integrated OT\New_OT\DSC01402.JPG"/>
          <p:cNvPicPr>
            <a:picLocks noChangeAspect="1" noChangeArrowheads="1"/>
          </p:cNvPicPr>
          <p:nvPr/>
        </p:nvPicPr>
        <p:blipFill>
          <a:blip r:embed="rId3" cstate="print"/>
          <a:srcRect/>
          <a:stretch>
            <a:fillRect/>
          </a:stretch>
        </p:blipFill>
        <p:spPr bwMode="auto">
          <a:xfrm>
            <a:off x="139700" y="2049253"/>
            <a:ext cx="5829300" cy="3640667"/>
          </a:xfrm>
          <a:prstGeom prst="rect">
            <a:avLst/>
          </a:prstGeom>
          <a:noFill/>
          <a:ln w="9525">
            <a:solidFill>
              <a:schemeClr val="tx2"/>
            </a:solidFill>
            <a:miter lim="800000"/>
            <a:headEnd/>
            <a:tailEnd/>
          </a:ln>
        </p:spPr>
      </p:pic>
      <p:sp>
        <p:nvSpPr>
          <p:cNvPr id="4" name="Title 1"/>
          <p:cNvSpPr txBox="1">
            <a:spLocks/>
          </p:cNvSpPr>
          <p:nvPr/>
        </p:nvSpPr>
        <p:spPr>
          <a:xfrm>
            <a:off x="6197600" y="1241426"/>
            <a:ext cx="5740400" cy="799546"/>
          </a:xfrm>
          <a:prstGeom prst="rect">
            <a:avLst/>
          </a:prstGeom>
          <a:solidFill>
            <a:schemeClr val="accent5">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t>Surgical Telepresence Suite</a:t>
            </a:r>
            <a:endParaRPr lang="en-US" sz="32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600" y="2049254"/>
            <a:ext cx="5740400" cy="3640667"/>
          </a:xfrm>
          <a:prstGeom prst="rect">
            <a:avLst/>
          </a:prstGeom>
        </p:spPr>
      </p:pic>
    </p:spTree>
    <p:extLst>
      <p:ext uri="{BB962C8B-B14F-4D97-AF65-F5344CB8AC3E}">
        <p14:creationId xmlns:p14="http://schemas.microsoft.com/office/powerpoint/2010/main" val="3845512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5638"/>
            <a:ext cx="8229600" cy="1143000"/>
          </a:xfrm>
        </p:spPr>
        <p:txBody>
          <a:bodyPr rtlCol="0">
            <a:normAutofit fontScale="90000"/>
          </a:bodyPr>
          <a:lstStyle/>
          <a:p>
            <a:pPr fontAlgn="auto">
              <a:spcAft>
                <a:spcPts val="0"/>
              </a:spcAft>
              <a:defRPr/>
            </a:pPr>
            <a:r>
              <a:rPr lang="en-US" dirty="0" smtClean="0"/>
              <a:t>Knowledge Processing Edit/Voice Over</a:t>
            </a:r>
            <a:endParaRPr lang="en-US" dirty="0"/>
          </a:p>
        </p:txBody>
      </p:sp>
      <p:sp>
        <p:nvSpPr>
          <p:cNvPr id="64515" name="Content Placeholder 2"/>
          <p:cNvSpPr>
            <a:spLocks noGrp="1"/>
          </p:cNvSpPr>
          <p:nvPr>
            <p:ph idx="1"/>
          </p:nvPr>
        </p:nvSpPr>
        <p:spPr>
          <a:xfrm>
            <a:off x="1981200" y="1981200"/>
            <a:ext cx="8229600" cy="4525963"/>
          </a:xfrm>
        </p:spPr>
        <p:txBody>
          <a:bodyPr/>
          <a:lstStyle/>
          <a:p>
            <a:endParaRPr lang="en-US" altLang="en-US" smtClean="0"/>
          </a:p>
        </p:txBody>
      </p:sp>
      <p:sp>
        <p:nvSpPr>
          <p:cNvPr id="4" name="Rectangle 3"/>
          <p:cNvSpPr/>
          <p:nvPr/>
        </p:nvSpPr>
        <p:spPr>
          <a:xfrm>
            <a:off x="1524000" y="0"/>
            <a:ext cx="9144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triped Right Arrow 4"/>
          <p:cNvSpPr/>
          <p:nvPr/>
        </p:nvSpPr>
        <p:spPr>
          <a:xfrm rot="18329559" flipV="1">
            <a:off x="7033419" y="2639219"/>
            <a:ext cx="1393825" cy="1603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triped Right Arrow 5"/>
          <p:cNvSpPr/>
          <p:nvPr/>
        </p:nvSpPr>
        <p:spPr>
          <a:xfrm rot="16200000" flipV="1">
            <a:off x="8932069" y="2956719"/>
            <a:ext cx="806450" cy="1889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7993178" y="415924"/>
            <a:ext cx="2698750" cy="2255838"/>
          </a:xfrm>
          <a:prstGeom prst="ellipse">
            <a:avLst/>
          </a:prstGeom>
          <a:blipFill>
            <a:blip r:embed="rId3" cstate="email"/>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520" name="TextBox 11"/>
          <p:cNvSpPr txBox="1">
            <a:spLocks noChangeArrowheads="1"/>
          </p:cNvSpPr>
          <p:nvPr/>
        </p:nvSpPr>
        <p:spPr bwMode="auto">
          <a:xfrm>
            <a:off x="8780463" y="6442075"/>
            <a:ext cx="1695450" cy="307975"/>
          </a:xfrm>
          <a:prstGeom prst="rect">
            <a:avLst/>
          </a:prstGeom>
          <a:solidFill>
            <a:srgbClr val="FFFFCC"/>
          </a:solidFill>
          <a:ln w="9525">
            <a:solidFill>
              <a:schemeClr val="tx2"/>
            </a:solidFill>
            <a:miter lim="800000"/>
            <a:headEnd/>
            <a:tailEnd/>
          </a:ln>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400" b="1">
                <a:latin typeface="Calibri" panose="020F0502020204030204" pitchFamily="34" charset="0"/>
              </a:rPr>
              <a:t>Data Server</a:t>
            </a:r>
          </a:p>
        </p:txBody>
      </p:sp>
      <p:sp>
        <p:nvSpPr>
          <p:cNvPr id="64521" name="TextBox 12"/>
          <p:cNvSpPr txBox="1">
            <a:spLocks noChangeArrowheads="1"/>
          </p:cNvSpPr>
          <p:nvPr/>
        </p:nvSpPr>
        <p:spPr bwMode="auto">
          <a:xfrm>
            <a:off x="8208963" y="2273384"/>
            <a:ext cx="2433637" cy="307975"/>
          </a:xfrm>
          <a:prstGeom prst="rect">
            <a:avLst/>
          </a:prstGeom>
          <a:solidFill>
            <a:srgbClr val="FFFFCC"/>
          </a:solidFill>
          <a:ln w="9525">
            <a:solidFill>
              <a:schemeClr val="tx2"/>
            </a:solidFill>
            <a:miter lim="800000"/>
            <a:headEnd/>
            <a:tailEnd/>
          </a:ln>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400" b="1">
                <a:latin typeface="Calibri" panose="020F0502020204030204" pitchFamily="34" charset="0"/>
              </a:rPr>
              <a:t>Network Monitoring Hub</a:t>
            </a:r>
          </a:p>
        </p:txBody>
      </p:sp>
      <p:pic>
        <p:nvPicPr>
          <p:cNvPr id="13" name="Picture 2" descr="C:\Users\oem\Desktop\New Folder (2)\DSC00513.JPG"/>
          <p:cNvPicPr>
            <a:picLocks noChangeAspect="1" noChangeArrowheads="1"/>
          </p:cNvPicPr>
          <p:nvPr/>
        </p:nvPicPr>
        <p:blipFill>
          <a:blip r:embed="rId4">
            <a:lum bright="20000"/>
          </a:blip>
          <a:stretch>
            <a:fillRect/>
          </a:stretch>
        </p:blipFill>
        <p:spPr bwMode="auto">
          <a:xfrm>
            <a:off x="1712912" y="698500"/>
            <a:ext cx="2941638" cy="1800225"/>
          </a:xfrm>
          <a:prstGeom prst="rect">
            <a:avLst/>
          </a:prstGeom>
          <a:ln>
            <a:noFill/>
          </a:ln>
          <a:effectLst>
            <a:outerShdw blurRad="292100" dist="139700" dir="2700000" algn="tl" rotWithShape="0">
              <a:srgbClr val="333333">
                <a:alpha val="65000"/>
              </a:srgbClr>
            </a:outerShdw>
          </a:effectLst>
        </p:spPr>
      </p:pic>
      <p:pic>
        <p:nvPicPr>
          <p:cNvPr id="14" name="Picture 2" descr="C:\Users\oem\Desktop\New Folder (2)\DSC00697.JPG"/>
          <p:cNvPicPr>
            <a:picLocks noChangeAspect="1" noChangeArrowheads="1"/>
          </p:cNvPicPr>
          <p:nvPr/>
        </p:nvPicPr>
        <p:blipFill>
          <a:blip r:embed="rId5"/>
          <a:stretch>
            <a:fillRect/>
          </a:stretch>
        </p:blipFill>
        <p:spPr bwMode="auto">
          <a:xfrm>
            <a:off x="1730375" y="2636838"/>
            <a:ext cx="2949575" cy="1755775"/>
          </a:xfrm>
          <a:prstGeom prst="rect">
            <a:avLst/>
          </a:prstGeom>
          <a:ln>
            <a:noFill/>
          </a:ln>
          <a:effectLst>
            <a:outerShdw blurRad="292100" dist="139700" dir="2700000" algn="tl" rotWithShape="0">
              <a:srgbClr val="333333">
                <a:alpha val="65000"/>
              </a:srgbClr>
            </a:outerShdw>
          </a:effectLst>
        </p:spPr>
      </p:pic>
      <p:pic>
        <p:nvPicPr>
          <p:cNvPr id="15" name="Picture 2" descr="C:\Users\oem\Desktop\New Folder (2)\DSC00513.JPG"/>
          <p:cNvPicPr>
            <a:picLocks noChangeAspect="1" noChangeArrowheads="1"/>
          </p:cNvPicPr>
          <p:nvPr/>
        </p:nvPicPr>
        <p:blipFill>
          <a:blip r:embed="rId6">
            <a:lum bright="20000"/>
          </a:blip>
          <a:stretch>
            <a:fillRect/>
          </a:stretch>
        </p:blipFill>
        <p:spPr bwMode="auto">
          <a:xfrm>
            <a:off x="1716088" y="4706938"/>
            <a:ext cx="2963862" cy="1833562"/>
          </a:xfrm>
          <a:prstGeom prst="rect">
            <a:avLst/>
          </a:prstGeom>
          <a:ln>
            <a:noFill/>
          </a:ln>
          <a:effectLst>
            <a:outerShdw blurRad="292100" dist="139700" dir="2700000" algn="tl" rotWithShape="0">
              <a:srgbClr val="333333">
                <a:alpha val="65000"/>
              </a:srgbClr>
            </a:outerShdw>
          </a:effectLst>
        </p:spPr>
      </p:pic>
      <p:pic>
        <p:nvPicPr>
          <p:cNvPr id="16" name="Picture 2" descr="\\192.168.5.11\fullshared\photographs\telemedicine bul\lectre theatre\DSC00859.JPG"/>
          <p:cNvPicPr>
            <a:picLocks noChangeAspect="1" noChangeArrowheads="1"/>
          </p:cNvPicPr>
          <p:nvPr/>
        </p:nvPicPr>
        <p:blipFill>
          <a:blip r:embed="rId7"/>
          <a:srcRect/>
          <a:stretch>
            <a:fillRect/>
          </a:stretch>
        </p:blipFill>
        <p:spPr bwMode="auto">
          <a:xfrm>
            <a:off x="5245100" y="2819400"/>
            <a:ext cx="2495550" cy="154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4526" name="TextBox 26"/>
          <p:cNvSpPr txBox="1">
            <a:spLocks noChangeArrowheads="1"/>
          </p:cNvSpPr>
          <p:nvPr/>
        </p:nvSpPr>
        <p:spPr bwMode="auto">
          <a:xfrm>
            <a:off x="5240338" y="4437063"/>
            <a:ext cx="2508250" cy="307975"/>
          </a:xfrm>
          <a:prstGeom prst="rect">
            <a:avLst/>
          </a:prstGeom>
          <a:solidFill>
            <a:srgbClr val="FFFFCC"/>
          </a:solidFill>
          <a:ln w="9525">
            <a:solidFill>
              <a:schemeClr val="tx2"/>
            </a:solidFill>
            <a:miter lim="800000"/>
            <a:headEnd/>
            <a:tailEnd/>
          </a:ln>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400" b="1">
                <a:latin typeface="Calibri" panose="020F0502020204030204" pitchFamily="34" charset="0"/>
              </a:rPr>
              <a:t>Production Control Unit (PCR)</a:t>
            </a:r>
          </a:p>
        </p:txBody>
      </p:sp>
      <p:pic>
        <p:nvPicPr>
          <p:cNvPr id="19" name="Picture 2" descr="C:\Users\oem\Desktop\New Folder (2)\DSC00513.JPG"/>
          <p:cNvPicPr>
            <a:picLocks noChangeAspect="1" noChangeArrowheads="1"/>
          </p:cNvPicPr>
          <p:nvPr/>
        </p:nvPicPr>
        <p:blipFill>
          <a:blip r:embed="rId8"/>
          <a:stretch>
            <a:fillRect/>
          </a:stretch>
        </p:blipFill>
        <p:spPr bwMode="auto">
          <a:xfrm>
            <a:off x="6488113" y="5675313"/>
            <a:ext cx="1555750" cy="982662"/>
          </a:xfrm>
          <a:prstGeom prst="rect">
            <a:avLst/>
          </a:prstGeom>
          <a:ln>
            <a:noFill/>
          </a:ln>
          <a:effectLst>
            <a:outerShdw blurRad="292100" dist="139700" dir="2700000" algn="tl" rotWithShape="0">
              <a:srgbClr val="333333">
                <a:alpha val="65000"/>
              </a:srgbClr>
            </a:outerShdw>
          </a:effectLst>
        </p:spPr>
      </p:pic>
      <p:pic>
        <p:nvPicPr>
          <p:cNvPr id="20" name="Picture 2" descr="C:\Users\oem\Desktop\New Folder (2)\DSC00503.JPG"/>
          <p:cNvPicPr>
            <a:picLocks noChangeAspect="1" noChangeArrowheads="1"/>
          </p:cNvPicPr>
          <p:nvPr/>
        </p:nvPicPr>
        <p:blipFill>
          <a:blip r:embed="rId9"/>
          <a:stretch>
            <a:fillRect/>
          </a:stretch>
        </p:blipFill>
        <p:spPr bwMode="auto">
          <a:xfrm>
            <a:off x="4886325" y="5675313"/>
            <a:ext cx="1577975" cy="982662"/>
          </a:xfrm>
          <a:prstGeom prst="rect">
            <a:avLst/>
          </a:prstGeom>
          <a:ln>
            <a:noFill/>
          </a:ln>
          <a:effectLst>
            <a:outerShdw blurRad="292100" dist="139700" dir="2700000" algn="tl" rotWithShape="0">
              <a:srgbClr val="333333">
                <a:alpha val="65000"/>
              </a:srgbClr>
            </a:outerShdw>
          </a:effectLst>
        </p:spPr>
      </p:pic>
      <p:sp>
        <p:nvSpPr>
          <p:cNvPr id="64529" name="TextBox 39"/>
          <p:cNvSpPr txBox="1">
            <a:spLocks noChangeArrowheads="1"/>
          </p:cNvSpPr>
          <p:nvPr/>
        </p:nvSpPr>
        <p:spPr bwMode="auto">
          <a:xfrm>
            <a:off x="1966912" y="2224088"/>
            <a:ext cx="2433637" cy="276225"/>
          </a:xfrm>
          <a:prstGeom prst="rect">
            <a:avLst/>
          </a:prstGeom>
          <a:solidFill>
            <a:srgbClr val="FFFFCC"/>
          </a:solidFill>
          <a:ln w="9525">
            <a:solidFill>
              <a:schemeClr val="tx2"/>
            </a:solidFill>
            <a:miter lim="800000"/>
            <a:headEnd/>
            <a:tailEnd/>
          </a:ln>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00" b="1">
                <a:latin typeface="Calibri" panose="020F0502020204030204" pitchFamily="34" charset="0"/>
              </a:rPr>
              <a:t>Hi-Tech Lecture Theatre</a:t>
            </a:r>
          </a:p>
        </p:txBody>
      </p:sp>
      <p:sp>
        <p:nvSpPr>
          <p:cNvPr id="64530" name="TextBox 40"/>
          <p:cNvSpPr txBox="1">
            <a:spLocks noChangeArrowheads="1"/>
          </p:cNvSpPr>
          <p:nvPr/>
        </p:nvSpPr>
        <p:spPr bwMode="auto">
          <a:xfrm>
            <a:off x="2025650" y="4244975"/>
            <a:ext cx="2433638" cy="277813"/>
          </a:xfrm>
          <a:prstGeom prst="rect">
            <a:avLst/>
          </a:prstGeom>
          <a:solidFill>
            <a:srgbClr val="FFFFCC"/>
          </a:solidFill>
          <a:ln w="9525">
            <a:solidFill>
              <a:schemeClr val="tx2"/>
            </a:solidFill>
            <a:miter lim="800000"/>
            <a:headEnd/>
            <a:tailEnd/>
          </a:ln>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00" b="1">
                <a:latin typeface="Calibri" panose="020F0502020204030204" pitchFamily="34" charset="0"/>
              </a:rPr>
              <a:t>Integrated Operation Theatre</a:t>
            </a:r>
            <a:endParaRPr lang="en-US" altLang="en-US" sz="1400" b="1">
              <a:latin typeface="Calibri" panose="020F0502020204030204" pitchFamily="34" charset="0"/>
            </a:endParaRPr>
          </a:p>
        </p:txBody>
      </p:sp>
      <p:sp>
        <p:nvSpPr>
          <p:cNvPr id="64531" name="TextBox 41"/>
          <p:cNvSpPr txBox="1">
            <a:spLocks noChangeArrowheads="1"/>
          </p:cNvSpPr>
          <p:nvPr/>
        </p:nvSpPr>
        <p:spPr bwMode="auto">
          <a:xfrm>
            <a:off x="2054225" y="6457950"/>
            <a:ext cx="2433638" cy="276225"/>
          </a:xfrm>
          <a:prstGeom prst="rect">
            <a:avLst/>
          </a:prstGeom>
          <a:solidFill>
            <a:srgbClr val="FFFFCC"/>
          </a:solidFill>
          <a:ln w="9525">
            <a:solidFill>
              <a:schemeClr val="tx2"/>
            </a:solidFill>
            <a:miter lim="800000"/>
            <a:headEnd/>
            <a:tailEnd/>
          </a:ln>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00" b="1">
                <a:latin typeface="Calibri" panose="020F0502020204030204" pitchFamily="34" charset="0"/>
              </a:rPr>
              <a:t>Video Conferencing Suite</a:t>
            </a:r>
          </a:p>
        </p:txBody>
      </p:sp>
      <p:sp>
        <p:nvSpPr>
          <p:cNvPr id="64532" name="TextBox 42"/>
          <p:cNvSpPr txBox="1">
            <a:spLocks noChangeArrowheads="1"/>
          </p:cNvSpPr>
          <p:nvPr/>
        </p:nvSpPr>
        <p:spPr bwMode="auto">
          <a:xfrm>
            <a:off x="5334000" y="6505575"/>
            <a:ext cx="2433638" cy="276225"/>
          </a:xfrm>
          <a:prstGeom prst="rect">
            <a:avLst/>
          </a:prstGeom>
          <a:solidFill>
            <a:srgbClr val="FFFFCC"/>
          </a:solidFill>
          <a:ln w="9525">
            <a:solidFill>
              <a:schemeClr val="tx2"/>
            </a:solidFill>
            <a:miter lim="800000"/>
            <a:headEnd/>
            <a:tailEnd/>
          </a:ln>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00" b="1">
                <a:latin typeface="Calibri" panose="020F0502020204030204" pitchFamily="34" charset="0"/>
              </a:rPr>
              <a:t>Edit Stations</a:t>
            </a:r>
          </a:p>
        </p:txBody>
      </p:sp>
      <p:sp>
        <p:nvSpPr>
          <p:cNvPr id="25" name="Striped Right Arrow 24"/>
          <p:cNvSpPr/>
          <p:nvPr/>
        </p:nvSpPr>
        <p:spPr>
          <a:xfrm rot="2301112">
            <a:off x="4531345" y="2442459"/>
            <a:ext cx="784197" cy="1960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Striped Right Arrow 25"/>
          <p:cNvSpPr/>
          <p:nvPr/>
        </p:nvSpPr>
        <p:spPr>
          <a:xfrm>
            <a:off x="4676774" y="5176838"/>
            <a:ext cx="3645457" cy="134937"/>
          </a:xfrm>
          <a:prstGeom prst="strip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Striped Right Arrow 26"/>
          <p:cNvSpPr/>
          <p:nvPr/>
        </p:nvSpPr>
        <p:spPr>
          <a:xfrm flipV="1">
            <a:off x="4635500" y="3405188"/>
            <a:ext cx="568325" cy="1460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Up-Down Arrow 27"/>
          <p:cNvSpPr/>
          <p:nvPr/>
        </p:nvSpPr>
        <p:spPr>
          <a:xfrm rot="3772933">
            <a:off x="7886022" y="5169693"/>
            <a:ext cx="214313" cy="106203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4537" name="Picture 2" descr="\\192.168.5.11\fullshared\photographs\STBMI_equipmets\DSC0053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7425" y="698500"/>
            <a:ext cx="251618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8" name="TextBox 60"/>
          <p:cNvSpPr txBox="1">
            <a:spLocks noChangeArrowheads="1"/>
          </p:cNvSpPr>
          <p:nvPr/>
        </p:nvSpPr>
        <p:spPr bwMode="auto">
          <a:xfrm>
            <a:off x="5300139" y="2117361"/>
            <a:ext cx="2433638" cy="276225"/>
          </a:xfrm>
          <a:prstGeom prst="rect">
            <a:avLst/>
          </a:prstGeom>
          <a:solidFill>
            <a:srgbClr val="FFFFCC"/>
          </a:solidFill>
          <a:ln w="9525">
            <a:solidFill>
              <a:schemeClr val="tx2"/>
            </a:solidFill>
            <a:miter lim="800000"/>
            <a:headEnd/>
            <a:tailEnd/>
          </a:ln>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00" b="1">
                <a:latin typeface="Calibri" panose="020F0502020204030204" pitchFamily="34" charset="0"/>
              </a:rPr>
              <a:t>Broadcast Quality Studio Camera</a:t>
            </a:r>
          </a:p>
        </p:txBody>
      </p:sp>
      <p:pic>
        <p:nvPicPr>
          <p:cNvPr id="32" name="Picture 2" descr="C:\Users\oem\Desktop\abc\DSC04222.JPG"/>
          <p:cNvPicPr>
            <a:picLocks noChangeAspect="1" noChangeArrowheads="1"/>
          </p:cNvPicPr>
          <p:nvPr/>
        </p:nvPicPr>
        <p:blipFill>
          <a:blip r:embed="rId11" cstate="email"/>
          <a:srcRect/>
          <a:stretch>
            <a:fillRect/>
          </a:stretch>
        </p:blipFill>
        <p:spPr bwMode="auto">
          <a:xfrm>
            <a:off x="8029782" y="2906712"/>
            <a:ext cx="2598420" cy="2362200"/>
          </a:xfrm>
          <a:prstGeom prst="ellipse">
            <a:avLst/>
          </a:prstGeom>
          <a:noFill/>
          <a:ln w="28575">
            <a:solidFill>
              <a:schemeClr val="accent1"/>
            </a:solidFill>
          </a:ln>
        </p:spPr>
      </p:pic>
      <p:sp>
        <p:nvSpPr>
          <p:cNvPr id="31" name="Striped Right Arrow 30"/>
          <p:cNvSpPr/>
          <p:nvPr/>
        </p:nvSpPr>
        <p:spPr>
          <a:xfrm rot="5151451" flipV="1">
            <a:off x="6230144" y="2577307"/>
            <a:ext cx="568325" cy="2238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8322232" y="4463256"/>
            <a:ext cx="2270125" cy="1962150"/>
          </a:xfrm>
          <a:prstGeom prst="ellipse">
            <a:avLst/>
          </a:prstGeom>
          <a:blipFill>
            <a:blip r:embed="rId12" cstate="email"/>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Striped Right Arrow 17"/>
          <p:cNvSpPr/>
          <p:nvPr/>
        </p:nvSpPr>
        <p:spPr>
          <a:xfrm rot="2301112">
            <a:off x="7605713" y="4578350"/>
            <a:ext cx="936625" cy="2365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Rectangle 32"/>
          <p:cNvSpPr/>
          <p:nvPr/>
        </p:nvSpPr>
        <p:spPr>
          <a:xfrm>
            <a:off x="1524000" y="0"/>
            <a:ext cx="9144000" cy="73564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tx2"/>
                </a:solidFill>
                <a:latin typeface="+mj-lt"/>
                <a:ea typeface="+mj-ea"/>
                <a:cs typeface="+mj-cs"/>
              </a:rPr>
              <a:t>SGPGI Knowledge Engineering Architecture</a:t>
            </a:r>
          </a:p>
        </p:txBody>
      </p:sp>
    </p:spTree>
    <p:extLst>
      <p:ext uri="{BB962C8B-B14F-4D97-AF65-F5344CB8AC3E}">
        <p14:creationId xmlns:p14="http://schemas.microsoft.com/office/powerpoint/2010/main" val="1611744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527300" y="203200"/>
            <a:ext cx="7610475" cy="939800"/>
          </a:xfrm>
          <a:solidFill>
            <a:schemeClr val="accent5">
              <a:lumMod val="60000"/>
              <a:lumOff val="40000"/>
            </a:schemeClr>
          </a:solidFill>
        </p:spPr>
        <p:txBody>
          <a:bodyPr/>
          <a:lstStyle/>
          <a:p>
            <a:pPr algn="ctr"/>
            <a:r>
              <a:rPr lang="en-US" altLang="en-US" sz="2400" b="1" dirty="0" smtClean="0"/>
              <a:t>Institution based Knowledge Repository</a:t>
            </a:r>
            <a:br>
              <a:rPr lang="en-US" altLang="en-US" sz="2400" b="1" dirty="0" smtClean="0"/>
            </a:br>
            <a:r>
              <a:rPr lang="en-US" altLang="en-US" sz="2400" b="1" dirty="0" smtClean="0"/>
              <a:t>SGPGI Knowledge Park</a:t>
            </a:r>
            <a:endParaRPr lang="en-IN" altLang="en-US" sz="2400" b="1" dirty="0" smtClean="0"/>
          </a:p>
        </p:txBody>
      </p:sp>
      <p:pic>
        <p:nvPicPr>
          <p:cNvPr id="1026" name="Picture 2"/>
          <p:cNvPicPr>
            <a:picLocks noChangeAspect="1" noChangeArrowheads="1"/>
          </p:cNvPicPr>
          <p:nvPr/>
        </p:nvPicPr>
        <p:blipFill>
          <a:blip r:embed="rId3"/>
          <a:srcRect t="2852" b="5162"/>
          <a:stretch>
            <a:fillRect/>
          </a:stretch>
        </p:blipFill>
        <p:spPr bwMode="auto">
          <a:xfrm>
            <a:off x="2583656" y="1143000"/>
            <a:ext cx="7497762" cy="5173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9477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74685" y="3676452"/>
            <a:ext cx="3839344" cy="25002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6" name="Rectangle 5"/>
          <p:cNvSpPr/>
          <p:nvPr/>
        </p:nvSpPr>
        <p:spPr>
          <a:xfrm>
            <a:off x="826215" y="3704431"/>
            <a:ext cx="3839344" cy="25002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4" name="Rectangle 3"/>
          <p:cNvSpPr/>
          <p:nvPr/>
        </p:nvSpPr>
        <p:spPr>
          <a:xfrm>
            <a:off x="418769" y="1535083"/>
            <a:ext cx="8372691" cy="1697068"/>
          </a:xfrm>
          <a:prstGeom prst="rect">
            <a:avLst/>
          </a:prstGeom>
        </p:spPr>
        <p:txBody>
          <a:bodyPr wrap="square">
            <a:spAutoFit/>
          </a:bodyPr>
          <a:lstStyle/>
          <a:p>
            <a:pPr algn="just">
              <a:lnSpc>
                <a:spcPct val="150000"/>
              </a:lnSpc>
              <a:defRPr/>
            </a:pPr>
            <a:r>
              <a:rPr lang="en-US" sz="2400" dirty="0" smtClean="0">
                <a:cs typeface="Times New Roman" pitchFamily="18" charset="0"/>
              </a:rPr>
              <a:t>50 </a:t>
            </a:r>
            <a:r>
              <a:rPr lang="en-US" sz="2400" dirty="0">
                <a:cs typeface="Times New Roman" pitchFamily="18" charset="0"/>
              </a:rPr>
              <a:t>Govt. Medical Colleges having National Knowledge Network (NKN) shall be networked for Tele-CME, Tele-specialist consultations and Access to Digital Library etc.</a:t>
            </a:r>
          </a:p>
        </p:txBody>
      </p:sp>
      <p:sp>
        <p:nvSpPr>
          <p:cNvPr id="5" name="Rectangle 4"/>
          <p:cNvSpPr/>
          <p:nvPr/>
        </p:nvSpPr>
        <p:spPr>
          <a:xfrm>
            <a:off x="1502336" y="150840"/>
            <a:ext cx="9144000" cy="762000"/>
          </a:xfrm>
          <a:prstGeom prst="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spcBef>
                <a:spcPct val="0"/>
              </a:spcBef>
            </a:pPr>
            <a:r>
              <a:rPr lang="en-IN" altLang="en-US" sz="2800" dirty="0"/>
              <a:t>NATIONAL MEDICAL COLLEGE NETWORK (NMCN)</a:t>
            </a:r>
          </a:p>
        </p:txBody>
      </p:sp>
      <p:sp>
        <p:nvSpPr>
          <p:cNvPr id="3" name="TextBox 2"/>
          <p:cNvSpPr txBox="1"/>
          <p:nvPr/>
        </p:nvSpPr>
        <p:spPr>
          <a:xfrm>
            <a:off x="914583" y="3603947"/>
            <a:ext cx="3471688" cy="2523768"/>
          </a:xfrm>
          <a:prstGeom prst="rect">
            <a:avLst/>
          </a:prstGeom>
          <a:noFill/>
        </p:spPr>
        <p:txBody>
          <a:bodyPr wrap="square" rtlCol="0">
            <a:spAutoFit/>
          </a:bodyPr>
          <a:lstStyle/>
          <a:p>
            <a:pPr>
              <a:lnSpc>
                <a:spcPct val="150000"/>
              </a:lnSpc>
              <a:spcAft>
                <a:spcPts val="600"/>
              </a:spcAft>
              <a:defRPr/>
            </a:pPr>
            <a:r>
              <a:rPr lang="en-US" sz="2000" b="1" u="sng" dirty="0"/>
              <a:t>INFRASTRUCTURE SETUP</a:t>
            </a:r>
          </a:p>
          <a:p>
            <a:pPr algn="just">
              <a:lnSpc>
                <a:spcPct val="120000"/>
              </a:lnSpc>
              <a:spcAft>
                <a:spcPts val="600"/>
              </a:spcAft>
              <a:defRPr/>
            </a:pPr>
            <a:r>
              <a:rPr lang="en-US" dirty="0"/>
              <a:t>Creation of following facilities at Medical College</a:t>
            </a:r>
            <a:endParaRPr lang="en-IN" dirty="0"/>
          </a:p>
          <a:p>
            <a:pPr marL="342900" indent="-342900" algn="just">
              <a:lnSpc>
                <a:spcPct val="120000"/>
              </a:lnSpc>
              <a:spcAft>
                <a:spcPts val="600"/>
              </a:spcAft>
              <a:buFont typeface="+mj-lt"/>
              <a:buAutoNum type="alphaLcParenR"/>
              <a:defRPr/>
            </a:pPr>
            <a:r>
              <a:rPr lang="en-US" dirty="0"/>
              <a:t>Tele-consultation Facility                        </a:t>
            </a:r>
          </a:p>
          <a:p>
            <a:pPr marL="342900" indent="-342900" algn="just">
              <a:lnSpc>
                <a:spcPct val="120000"/>
              </a:lnSpc>
              <a:spcAft>
                <a:spcPts val="600"/>
              </a:spcAft>
              <a:buFont typeface="+mj-lt"/>
              <a:buAutoNum type="alphaLcParenR"/>
              <a:defRPr/>
            </a:pPr>
            <a:r>
              <a:rPr lang="en-US" dirty="0"/>
              <a:t>Digital Medical Lecture Theatre</a:t>
            </a:r>
            <a:endParaRPr lang="en-IN" dirty="0"/>
          </a:p>
          <a:p>
            <a:pPr marL="342900" indent="-342900" algn="just">
              <a:lnSpc>
                <a:spcPct val="120000"/>
              </a:lnSpc>
              <a:spcAft>
                <a:spcPts val="600"/>
              </a:spcAft>
              <a:buFont typeface="+mj-lt"/>
              <a:buAutoNum type="alphaLcParenR"/>
              <a:defRPr/>
            </a:pPr>
            <a:r>
              <a:rPr lang="en-US" dirty="0"/>
              <a:t>E-Learning and Digital Library                </a:t>
            </a:r>
          </a:p>
        </p:txBody>
      </p:sp>
      <p:sp>
        <p:nvSpPr>
          <p:cNvPr id="8" name="TextBox 7"/>
          <p:cNvSpPr txBox="1"/>
          <p:nvPr/>
        </p:nvSpPr>
        <p:spPr>
          <a:xfrm>
            <a:off x="5080265" y="3575968"/>
            <a:ext cx="3865204" cy="2600712"/>
          </a:xfrm>
          <a:prstGeom prst="rect">
            <a:avLst/>
          </a:prstGeom>
          <a:noFill/>
        </p:spPr>
        <p:txBody>
          <a:bodyPr wrap="square" rtlCol="0">
            <a:spAutoFit/>
          </a:bodyPr>
          <a:lstStyle/>
          <a:p>
            <a:pPr>
              <a:lnSpc>
                <a:spcPct val="150000"/>
              </a:lnSpc>
              <a:spcAft>
                <a:spcPts val="600"/>
              </a:spcAft>
              <a:defRPr/>
            </a:pPr>
            <a:r>
              <a:rPr lang="en-US" sz="2000" b="1" u="sng" dirty="0"/>
              <a:t>OBJECTIVES</a:t>
            </a:r>
          </a:p>
          <a:p>
            <a:pPr marL="342900" indent="-342900" algn="just">
              <a:lnSpc>
                <a:spcPct val="120000"/>
              </a:lnSpc>
              <a:spcAft>
                <a:spcPts val="600"/>
              </a:spcAft>
              <a:buFont typeface="+mj-lt"/>
              <a:buAutoNum type="alphaLcParenR"/>
              <a:defRPr/>
            </a:pPr>
            <a:r>
              <a:rPr lang="en-IN" dirty="0"/>
              <a:t>Tele-Consultation</a:t>
            </a:r>
          </a:p>
          <a:p>
            <a:pPr marL="342900" indent="-342900" algn="just">
              <a:lnSpc>
                <a:spcPct val="120000"/>
              </a:lnSpc>
              <a:spcAft>
                <a:spcPts val="600"/>
              </a:spcAft>
              <a:buFont typeface="+mj-lt"/>
              <a:buAutoNum type="alphaLcParenR"/>
              <a:defRPr/>
            </a:pPr>
            <a:r>
              <a:rPr lang="en-IN" altLang="en-US" dirty="0"/>
              <a:t>Tele-Follow ups</a:t>
            </a:r>
          </a:p>
          <a:p>
            <a:pPr marL="342900" indent="-342900" algn="just">
              <a:lnSpc>
                <a:spcPct val="120000"/>
              </a:lnSpc>
              <a:spcAft>
                <a:spcPts val="600"/>
              </a:spcAft>
              <a:buFont typeface="+mj-lt"/>
              <a:buAutoNum type="alphaLcParenR"/>
              <a:defRPr/>
            </a:pPr>
            <a:r>
              <a:rPr lang="en-IN" altLang="en-US" dirty="0"/>
              <a:t>EHR Creation of Patients</a:t>
            </a:r>
          </a:p>
          <a:p>
            <a:pPr marL="342900" indent="-342900" algn="just">
              <a:lnSpc>
                <a:spcPct val="120000"/>
              </a:lnSpc>
              <a:spcAft>
                <a:spcPts val="600"/>
              </a:spcAft>
              <a:buFont typeface="+mj-lt"/>
              <a:buAutoNum type="alphaLcParenR"/>
              <a:defRPr/>
            </a:pPr>
            <a:r>
              <a:rPr lang="en-IN" altLang="en-US" dirty="0"/>
              <a:t>Remote Mentoring </a:t>
            </a:r>
          </a:p>
          <a:p>
            <a:pPr marL="342900" indent="-342900" algn="just">
              <a:lnSpc>
                <a:spcPct val="120000"/>
              </a:lnSpc>
              <a:spcAft>
                <a:spcPts val="600"/>
              </a:spcAft>
              <a:buFont typeface="+mj-lt"/>
              <a:buAutoNum type="alphaLcParenR"/>
              <a:defRPr/>
            </a:pPr>
            <a:r>
              <a:rPr lang="en-IN" altLang="en-US" dirty="0"/>
              <a:t>Creating Learning Resources</a:t>
            </a:r>
            <a:endParaRPr lang="en-IN" sz="2000" dirty="0"/>
          </a:p>
        </p:txBody>
      </p:sp>
      <p:pic>
        <p:nvPicPr>
          <p:cNvPr id="7" name="Picture 2" descr="http://www.ifpranchi.co.in/Files/cyb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9828" y="1256657"/>
            <a:ext cx="310588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6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905" y="1100941"/>
            <a:ext cx="3337204" cy="3704979"/>
          </a:xfrm>
          <a:prstGeom prst="rect">
            <a:avLst/>
          </a:prstGeom>
          <a:noFill/>
          <a:ln w="9525">
            <a:noFill/>
            <a:miter lim="800000"/>
            <a:headEnd/>
            <a:tailEnd/>
          </a:ln>
        </p:spPr>
      </p:pic>
      <p:sp>
        <p:nvSpPr>
          <p:cNvPr id="5" name="Rectangle 4"/>
          <p:cNvSpPr/>
          <p:nvPr/>
        </p:nvSpPr>
        <p:spPr>
          <a:xfrm>
            <a:off x="1697865" y="3482241"/>
            <a:ext cx="2844250" cy="459695"/>
          </a:xfrm>
          <a:prstGeom prst="rect">
            <a:avLst/>
          </a:prstGeom>
          <a:solidFill>
            <a:srgbClr val="060145"/>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b="1" dirty="0">
                <a:solidFill>
                  <a:schemeClr val="bg1"/>
                </a:solidFill>
              </a:rPr>
              <a:t>01   </a:t>
            </a:r>
            <a:r>
              <a:rPr lang="en-US" sz="1600" b="1" dirty="0" smtClean="0">
                <a:solidFill>
                  <a:srgbClr val="FFFF00"/>
                </a:solidFill>
              </a:rPr>
              <a:t>National Resource </a:t>
            </a:r>
            <a:r>
              <a:rPr lang="en-US" sz="1600" b="1" dirty="0">
                <a:solidFill>
                  <a:srgbClr val="FFFF00"/>
                </a:solidFill>
              </a:rPr>
              <a:t>Center</a:t>
            </a:r>
            <a:endParaRPr lang="en-IN" sz="1600" b="1" dirty="0">
              <a:solidFill>
                <a:srgbClr val="FFFF00"/>
              </a:solidFill>
            </a:endParaRPr>
          </a:p>
        </p:txBody>
      </p:sp>
      <p:sp>
        <p:nvSpPr>
          <p:cNvPr id="6" name="Rectangle 5"/>
          <p:cNvSpPr/>
          <p:nvPr/>
        </p:nvSpPr>
        <p:spPr>
          <a:xfrm>
            <a:off x="1697864" y="4170302"/>
            <a:ext cx="2844250" cy="354615"/>
          </a:xfrm>
          <a:prstGeom prst="rect">
            <a:avLst/>
          </a:prstGeom>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b="1" dirty="0">
                <a:solidFill>
                  <a:schemeClr val="bg1"/>
                </a:solidFill>
              </a:rPr>
              <a:t>07   </a:t>
            </a:r>
            <a:r>
              <a:rPr lang="en-US" sz="1600" b="1" dirty="0">
                <a:solidFill>
                  <a:srgbClr val="FFFF00"/>
                </a:solidFill>
              </a:rPr>
              <a:t> Regional Resource Centers</a:t>
            </a:r>
            <a:endParaRPr lang="en-IN" sz="1600" b="1" dirty="0">
              <a:solidFill>
                <a:srgbClr val="FFFF00"/>
              </a:solidFill>
            </a:endParaRPr>
          </a:p>
        </p:txBody>
      </p:sp>
      <p:sp>
        <p:nvSpPr>
          <p:cNvPr id="7" name="Rectangle 6"/>
          <p:cNvSpPr/>
          <p:nvPr/>
        </p:nvSpPr>
        <p:spPr>
          <a:xfrm>
            <a:off x="1697865" y="4672462"/>
            <a:ext cx="2841128" cy="472415"/>
          </a:xfrm>
          <a:prstGeom prst="rect">
            <a:avLst/>
          </a:prstGeom>
          <a:solidFill>
            <a:srgbClr val="00B050"/>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b="1" dirty="0">
                <a:solidFill>
                  <a:schemeClr val="bg1"/>
                </a:solidFill>
              </a:rPr>
              <a:t>42</a:t>
            </a:r>
            <a:r>
              <a:rPr lang="en-US" sz="1600" b="1" dirty="0">
                <a:solidFill>
                  <a:srgbClr val="FFFF00"/>
                </a:solidFill>
              </a:rPr>
              <a:t> Medical Colleges</a:t>
            </a:r>
            <a:endParaRPr lang="en-IN" sz="1600" b="1" dirty="0">
              <a:solidFill>
                <a:srgbClr val="FFFF00"/>
              </a:solidFill>
            </a:endParaRPr>
          </a:p>
        </p:txBody>
      </p:sp>
      <p:sp>
        <p:nvSpPr>
          <p:cNvPr id="15367" name="TextBox 7"/>
          <p:cNvSpPr txBox="1">
            <a:spLocks noChangeArrowheads="1"/>
          </p:cNvSpPr>
          <p:nvPr/>
        </p:nvSpPr>
        <p:spPr bwMode="auto">
          <a:xfrm>
            <a:off x="-341523" y="922510"/>
            <a:ext cx="10113484" cy="369332"/>
          </a:xfrm>
          <a:prstGeom prst="rect">
            <a:avLst/>
          </a:prstGeom>
          <a:noFill/>
          <a:ln w="9525">
            <a:noFill/>
            <a:miter lim="800000"/>
            <a:headEnd/>
            <a:tailEnd/>
          </a:ln>
        </p:spPr>
        <p:txBody>
          <a:bodyPr wrap="square">
            <a:spAutoFit/>
          </a:bodyPr>
          <a:lstStyle/>
          <a:p>
            <a:pPr algn="ctr"/>
            <a:r>
              <a:rPr lang="en-US" b="1" dirty="0">
                <a:latin typeface="Arial" pitchFamily="34" charset="0"/>
                <a:cs typeface="Arial" pitchFamily="34" charset="0"/>
              </a:rPr>
              <a:t>Scalable , Hierarchal, Secured IPv6 compatible Network Riding over NKN</a:t>
            </a:r>
            <a:endParaRPr lang="en-IN" b="1" dirty="0">
              <a:latin typeface="Arial" pitchFamily="34" charset="0"/>
              <a:cs typeface="Arial" pitchFamily="34" charset="0"/>
            </a:endParaRPr>
          </a:p>
        </p:txBody>
      </p:sp>
      <p:sp>
        <p:nvSpPr>
          <p:cNvPr id="11" name="Rectangle 10"/>
          <p:cNvSpPr/>
          <p:nvPr/>
        </p:nvSpPr>
        <p:spPr>
          <a:xfrm>
            <a:off x="605928" y="105791"/>
            <a:ext cx="10895682" cy="762000"/>
          </a:xfrm>
          <a:prstGeom prst="rect">
            <a:avLst/>
          </a:prstGeom>
          <a:solidFill>
            <a:srgbClr val="C00000">
              <a:alpha val="57000"/>
            </a:srgbClr>
          </a:solidFill>
          <a:effectLst/>
        </p:spPr>
        <p:txBody>
          <a:bodyPr vert="horz" lIns="91440" tIns="45720" rIns="91440" bIns="45720" rtlCol="0" anchor="ctr">
            <a:noAutofit/>
          </a:bodyPr>
          <a:lstStyle/>
          <a:p>
            <a:pPr algn="ctr">
              <a:spcBef>
                <a:spcPct val="0"/>
              </a:spcBef>
            </a:pPr>
            <a:r>
              <a:rPr lang="en-IN" altLang="en-US" sz="2800" b="1" dirty="0">
                <a:solidFill>
                  <a:schemeClr val="bg1"/>
                </a:solidFill>
                <a:latin typeface="Times New Roman" panose="02020603050405020304" pitchFamily="18" charset="0"/>
                <a:ea typeface="+mj-ea"/>
                <a:cs typeface="Times New Roman" panose="02020603050405020304" pitchFamily="18" charset="0"/>
              </a:rPr>
              <a:t>National Medical College Network (NMCN)</a:t>
            </a:r>
          </a:p>
        </p:txBody>
      </p:sp>
      <p:sp>
        <p:nvSpPr>
          <p:cNvPr id="10" name="Rectangle 9"/>
          <p:cNvSpPr/>
          <p:nvPr/>
        </p:nvSpPr>
        <p:spPr>
          <a:xfrm>
            <a:off x="1697865" y="5243130"/>
            <a:ext cx="2841128" cy="434883"/>
          </a:xfrm>
          <a:prstGeom prst="rect">
            <a:avLst/>
          </a:prstGeom>
          <a:solidFill>
            <a:schemeClr val="accent5">
              <a:lumMod val="75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600" b="1" dirty="0">
                <a:solidFill>
                  <a:schemeClr val="bg1"/>
                </a:solidFill>
              </a:rPr>
              <a:t>29  </a:t>
            </a:r>
            <a:r>
              <a:rPr lang="en-US" sz="1600" b="1" dirty="0">
                <a:solidFill>
                  <a:srgbClr val="FFFF00"/>
                </a:solidFill>
              </a:rPr>
              <a:t>States/UTs</a:t>
            </a:r>
            <a:endParaRPr lang="en-IN" sz="1600" b="1" dirty="0">
              <a:solidFill>
                <a:srgbClr val="FFFF00"/>
              </a:solidFill>
            </a:endParaRPr>
          </a:p>
        </p:txBody>
      </p:sp>
      <p:sp>
        <p:nvSpPr>
          <p:cNvPr id="12" name="Rectangle 11"/>
          <p:cNvSpPr/>
          <p:nvPr/>
        </p:nvSpPr>
        <p:spPr>
          <a:xfrm>
            <a:off x="1697864" y="5776266"/>
            <a:ext cx="2841128" cy="457195"/>
          </a:xfrm>
          <a:prstGeom prst="rect">
            <a:avLst/>
          </a:prstGeom>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600" b="1" dirty="0">
                <a:solidFill>
                  <a:schemeClr val="tx1"/>
                </a:solidFill>
              </a:rPr>
              <a:t>7500 student at a time</a:t>
            </a:r>
            <a:endParaRPr lang="en-IN" sz="1600" b="1" dirty="0">
              <a:solidFill>
                <a:schemeClr val="tx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201938486"/>
              </p:ext>
            </p:extLst>
          </p:nvPr>
        </p:nvGraphicFramePr>
        <p:xfrm>
          <a:off x="4723428" y="1291842"/>
          <a:ext cx="7284957" cy="5119978"/>
        </p:xfrm>
        <a:graphic>
          <a:graphicData uri="http://schemas.openxmlformats.org/drawingml/2006/table">
            <a:tbl>
              <a:tblPr firstRow="1" firstCol="1" bandRow="1">
                <a:tableStyleId>{5DA37D80-6434-44D0-A028-1B22A696006F}</a:tableStyleId>
              </a:tblPr>
              <a:tblGrid>
                <a:gridCol w="513259">
                  <a:extLst>
                    <a:ext uri="{9D8B030D-6E8A-4147-A177-3AD203B41FA5}">
                      <a16:colId xmlns:a16="http://schemas.microsoft.com/office/drawing/2014/main" val="20000"/>
                    </a:ext>
                  </a:extLst>
                </a:gridCol>
                <a:gridCol w="1860090">
                  <a:extLst>
                    <a:ext uri="{9D8B030D-6E8A-4147-A177-3AD203B41FA5}">
                      <a16:colId xmlns:a16="http://schemas.microsoft.com/office/drawing/2014/main" val="20001"/>
                    </a:ext>
                  </a:extLst>
                </a:gridCol>
                <a:gridCol w="1780667">
                  <a:extLst>
                    <a:ext uri="{9D8B030D-6E8A-4147-A177-3AD203B41FA5}">
                      <a16:colId xmlns:a16="http://schemas.microsoft.com/office/drawing/2014/main" val="3374942159"/>
                    </a:ext>
                  </a:extLst>
                </a:gridCol>
                <a:gridCol w="3130941">
                  <a:extLst>
                    <a:ext uri="{9D8B030D-6E8A-4147-A177-3AD203B41FA5}">
                      <a16:colId xmlns:a16="http://schemas.microsoft.com/office/drawing/2014/main" val="20003"/>
                    </a:ext>
                  </a:extLst>
                </a:gridCol>
              </a:tblGrid>
              <a:tr h="426901">
                <a:tc>
                  <a:txBody>
                    <a:bodyPr/>
                    <a:lstStyle/>
                    <a:p>
                      <a:pPr algn="ctr">
                        <a:lnSpc>
                          <a:spcPct val="115000"/>
                        </a:lnSpc>
                        <a:spcAft>
                          <a:spcPts val="1000"/>
                        </a:spcAft>
                      </a:pPr>
                      <a:endParaRPr lang="en-IN" sz="1200" dirty="0">
                        <a:effectLst/>
                        <a:latin typeface="Calibri"/>
                        <a:ea typeface="Calibri"/>
                        <a:cs typeface="Times New Roman"/>
                      </a:endParaRPr>
                    </a:p>
                  </a:txBody>
                  <a:tcPr marL="56764" marR="56764" marT="0" marB="0" anchor="ctr"/>
                </a:tc>
                <a:tc>
                  <a:txBody>
                    <a:bodyPr/>
                    <a:lstStyle/>
                    <a:p>
                      <a:pPr algn="ctr">
                        <a:lnSpc>
                          <a:spcPct val="115000"/>
                        </a:lnSpc>
                        <a:spcAft>
                          <a:spcPts val="1000"/>
                        </a:spcAft>
                      </a:pPr>
                      <a:r>
                        <a:rPr lang="en-US" sz="1200" dirty="0">
                          <a:effectLst/>
                        </a:rPr>
                        <a:t>Region</a:t>
                      </a:r>
                      <a:endParaRPr lang="en-IN" sz="1200" dirty="0">
                        <a:effectLst/>
                        <a:latin typeface="Calibri"/>
                        <a:ea typeface="Calibri"/>
                        <a:cs typeface="Times New Roman"/>
                      </a:endParaRPr>
                    </a:p>
                  </a:txBody>
                  <a:tcPr marL="56764" marR="56764" marT="0" marB="0" anchor="ctr"/>
                </a:tc>
                <a:tc>
                  <a:txBody>
                    <a:bodyPr/>
                    <a:lstStyle/>
                    <a:p>
                      <a:pPr algn="ctr">
                        <a:lnSpc>
                          <a:spcPct val="115000"/>
                        </a:lnSpc>
                        <a:spcAft>
                          <a:spcPts val="1000"/>
                        </a:spcAft>
                      </a:pPr>
                      <a:r>
                        <a:rPr lang="en-US" sz="1200" dirty="0">
                          <a:effectLst/>
                        </a:rPr>
                        <a:t>Medical College</a:t>
                      </a:r>
                      <a:endParaRPr lang="en-IN" sz="1200" dirty="0">
                        <a:effectLst/>
                        <a:latin typeface="Calibri"/>
                        <a:ea typeface="Calibri"/>
                        <a:cs typeface="Times New Roman"/>
                      </a:endParaRPr>
                    </a:p>
                  </a:txBody>
                  <a:tcPr marL="56764" marR="56764" marT="0" marB="0" anchor="ctr"/>
                </a:tc>
                <a:tc>
                  <a:txBody>
                    <a:bodyPr/>
                    <a:lstStyle/>
                    <a:p>
                      <a:pPr algn="ctr">
                        <a:lnSpc>
                          <a:spcPct val="115000"/>
                        </a:lnSpc>
                        <a:spcAft>
                          <a:spcPts val="1000"/>
                        </a:spcAft>
                      </a:pPr>
                      <a:r>
                        <a:rPr lang="en-IN" sz="1200" dirty="0" smtClean="0">
                          <a:effectLst/>
                          <a:latin typeface="Calibri"/>
                          <a:ea typeface="Calibri"/>
                          <a:cs typeface="Times New Roman"/>
                        </a:rPr>
                        <a:t>State</a:t>
                      </a:r>
                      <a:endParaRPr lang="en-IN" sz="1200" dirty="0">
                        <a:effectLst/>
                        <a:latin typeface="Calibri"/>
                        <a:ea typeface="Calibri"/>
                        <a:cs typeface="Times New Roman"/>
                      </a:endParaRPr>
                    </a:p>
                  </a:txBody>
                  <a:tcPr marL="56764" marR="56764" marT="0" marB="0" anchor="ctr"/>
                </a:tc>
                <a:extLst>
                  <a:ext uri="{0D108BD9-81ED-4DB2-BD59-A6C34878D82A}">
                    <a16:rowId xmlns:a16="http://schemas.microsoft.com/office/drawing/2014/main" val="10000"/>
                  </a:ext>
                </a:extLst>
              </a:tr>
              <a:tr h="254819">
                <a:tc>
                  <a:txBody>
                    <a:bodyPr/>
                    <a:lstStyle/>
                    <a:p>
                      <a:pPr algn="ctr">
                        <a:lnSpc>
                          <a:spcPct val="115000"/>
                        </a:lnSpc>
                        <a:spcAft>
                          <a:spcPts val="1000"/>
                        </a:spcAft>
                      </a:pPr>
                      <a:r>
                        <a:rPr lang="en-US" sz="1200" dirty="0">
                          <a:effectLst/>
                        </a:rPr>
                        <a:t>I</a:t>
                      </a:r>
                      <a:endParaRPr lang="en-IN" sz="1200" dirty="0">
                        <a:effectLst/>
                        <a:latin typeface="Calibri"/>
                        <a:ea typeface="Calibri"/>
                        <a:cs typeface="Times New Roman"/>
                      </a:endParaRPr>
                    </a:p>
                  </a:txBody>
                  <a:tcPr marL="56764" marR="56764" marT="0" marB="0"/>
                </a:tc>
                <a:tc>
                  <a:txBody>
                    <a:bodyPr/>
                    <a:lstStyle/>
                    <a:p>
                      <a:pPr algn="just">
                        <a:lnSpc>
                          <a:spcPct val="115000"/>
                        </a:lnSpc>
                        <a:spcAft>
                          <a:spcPts val="1000"/>
                        </a:spcAft>
                      </a:pPr>
                      <a:r>
                        <a:rPr lang="en-US" sz="1200" dirty="0">
                          <a:effectLst/>
                        </a:rPr>
                        <a:t>National Resource Centre       </a:t>
                      </a:r>
                      <a:endParaRPr lang="en-IN" sz="1200" b="1" dirty="0">
                        <a:effectLst/>
                        <a:latin typeface="Calibri"/>
                        <a:ea typeface="Calibri"/>
                        <a:cs typeface="Times New Roman"/>
                      </a:endParaRPr>
                    </a:p>
                  </a:txBody>
                  <a:tcPr marL="56764" marR="56764" marT="0" marB="0"/>
                </a:tc>
                <a:tc>
                  <a:txBody>
                    <a:bodyPr/>
                    <a:lstStyle/>
                    <a:p>
                      <a:pPr algn="just">
                        <a:lnSpc>
                          <a:spcPct val="115000"/>
                        </a:lnSpc>
                        <a:spcAft>
                          <a:spcPts val="1000"/>
                        </a:spcAft>
                      </a:pPr>
                      <a:r>
                        <a:rPr lang="en-US" sz="1200">
                          <a:effectLst/>
                        </a:rPr>
                        <a:t>SGPGI, Lucknow, UP </a:t>
                      </a:r>
                      <a:endParaRPr lang="en-IN" sz="1200">
                        <a:effectLst/>
                        <a:latin typeface="Calibri"/>
                        <a:ea typeface="Calibri"/>
                        <a:cs typeface="Times New Roman"/>
                      </a:endParaRPr>
                    </a:p>
                  </a:txBody>
                  <a:tcPr marL="56764" marR="56764" marT="0" marB="0"/>
                </a:tc>
                <a:tc>
                  <a:txBody>
                    <a:bodyPr/>
                    <a:lstStyle/>
                    <a:p>
                      <a:pPr algn="just">
                        <a:lnSpc>
                          <a:spcPct val="115000"/>
                        </a:lnSpc>
                        <a:spcAft>
                          <a:spcPts val="1000"/>
                        </a:spcAft>
                      </a:pPr>
                      <a:r>
                        <a:rPr lang="en-IN" sz="1200" dirty="0" smtClean="0">
                          <a:effectLst/>
                          <a:latin typeface="Calibri"/>
                          <a:ea typeface="Calibri"/>
                          <a:cs typeface="Times New Roman"/>
                        </a:rPr>
                        <a:t>Uttar Pradesh, Odisha</a:t>
                      </a:r>
                      <a:endParaRPr lang="en-IN" sz="1200" dirty="0">
                        <a:effectLst/>
                        <a:latin typeface="Calibri"/>
                        <a:ea typeface="Calibri"/>
                        <a:cs typeface="Times New Roman"/>
                      </a:endParaRPr>
                    </a:p>
                  </a:txBody>
                  <a:tcPr marL="56764" marR="56764" marT="0" marB="0"/>
                </a:tc>
                <a:extLst>
                  <a:ext uri="{0D108BD9-81ED-4DB2-BD59-A6C34878D82A}">
                    <a16:rowId xmlns:a16="http://schemas.microsoft.com/office/drawing/2014/main" val="10001"/>
                  </a:ext>
                </a:extLst>
              </a:tr>
              <a:tr h="231817">
                <a:tc>
                  <a:txBody>
                    <a:bodyPr/>
                    <a:lstStyle/>
                    <a:p>
                      <a:pPr algn="ctr">
                        <a:lnSpc>
                          <a:spcPct val="115000"/>
                        </a:lnSpc>
                        <a:spcAft>
                          <a:spcPts val="1000"/>
                        </a:spcAft>
                      </a:pPr>
                      <a:r>
                        <a:rPr lang="en-US" sz="1200" dirty="0">
                          <a:effectLst/>
                        </a:rPr>
                        <a:t>II</a:t>
                      </a:r>
                      <a:endParaRPr lang="en-IN" sz="1200" dirty="0">
                        <a:effectLst/>
                        <a:latin typeface="Calibri"/>
                        <a:ea typeface="Calibri"/>
                        <a:cs typeface="Times New Roman"/>
                      </a:endParaRPr>
                    </a:p>
                  </a:txBody>
                  <a:tcPr marL="56764" marR="56764" marT="0" marB="0"/>
                </a:tc>
                <a:tc gridSpan="2">
                  <a:txBody>
                    <a:bodyPr/>
                    <a:lstStyle/>
                    <a:p>
                      <a:pPr algn="just">
                        <a:lnSpc>
                          <a:spcPct val="115000"/>
                        </a:lnSpc>
                        <a:spcAft>
                          <a:spcPts val="1000"/>
                        </a:spcAft>
                      </a:pPr>
                      <a:r>
                        <a:rPr lang="en-US" sz="1200" b="1" dirty="0">
                          <a:effectLst/>
                        </a:rPr>
                        <a:t>Regional Resource Centers   </a:t>
                      </a:r>
                      <a:endParaRPr lang="en-IN" sz="1200" b="1" dirty="0">
                        <a:effectLst/>
                        <a:latin typeface="Calibri"/>
                        <a:ea typeface="Calibri"/>
                        <a:cs typeface="Times New Roman"/>
                      </a:endParaRPr>
                    </a:p>
                  </a:txBody>
                  <a:tcPr marL="56764" marR="56764" marT="0" marB="0"/>
                </a:tc>
                <a:tc hMerge="1">
                  <a:txBody>
                    <a:bodyPr/>
                    <a:lstStyle/>
                    <a:p>
                      <a:endParaRPr lang="en-US"/>
                    </a:p>
                  </a:txBody>
                  <a:tcPr/>
                </a:tc>
                <a:tc>
                  <a:txBody>
                    <a:bodyPr/>
                    <a:lstStyle/>
                    <a:p>
                      <a:pPr algn="just">
                        <a:lnSpc>
                          <a:spcPct val="115000"/>
                        </a:lnSpc>
                        <a:spcAft>
                          <a:spcPts val="1000"/>
                        </a:spcAft>
                      </a:pPr>
                      <a:endParaRPr lang="en-IN" sz="1200" b="1" dirty="0">
                        <a:effectLst/>
                        <a:latin typeface="Calibri"/>
                        <a:ea typeface="Calibri"/>
                        <a:cs typeface="Times New Roman"/>
                      </a:endParaRPr>
                    </a:p>
                  </a:txBody>
                  <a:tcPr marL="56764" marR="56764" marT="0" marB="0"/>
                </a:tc>
                <a:extLst>
                  <a:ext uri="{0D108BD9-81ED-4DB2-BD59-A6C34878D82A}">
                    <a16:rowId xmlns:a16="http://schemas.microsoft.com/office/drawing/2014/main" val="10002"/>
                  </a:ext>
                </a:extLst>
              </a:tr>
              <a:tr h="450055">
                <a:tc>
                  <a:txBody>
                    <a:bodyPr/>
                    <a:lstStyle/>
                    <a:p>
                      <a:pPr marL="0" lvl="0" indent="0" algn="ctr">
                        <a:lnSpc>
                          <a:spcPct val="115000"/>
                        </a:lnSpc>
                        <a:spcAft>
                          <a:spcPts val="0"/>
                        </a:spcAft>
                        <a:buFont typeface="+mj-lt"/>
                        <a:buNone/>
                      </a:pPr>
                      <a:r>
                        <a:rPr lang="en-US" sz="1200" dirty="0" smtClean="0">
                          <a:effectLst/>
                        </a:rPr>
                        <a:t>i.</a:t>
                      </a:r>
                      <a:r>
                        <a:rPr lang="en-US" sz="1200" dirty="0">
                          <a:effectLst/>
                        </a:rPr>
                        <a:t> </a:t>
                      </a:r>
                      <a:endParaRPr lang="en-US" sz="1200" i="1" dirty="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dirty="0">
                          <a:effectLst/>
                        </a:rPr>
                        <a:t>Northern Region	</a:t>
                      </a:r>
                      <a:endParaRPr lang="en-IN" sz="1200" dirty="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dirty="0">
                          <a:effectLst/>
                        </a:rPr>
                        <a:t>PGIMER, Chandigarh</a:t>
                      </a:r>
                      <a:endParaRPr lang="en-IN" sz="1200" dirty="0">
                        <a:effectLst/>
                        <a:latin typeface="Calibri"/>
                        <a:ea typeface="Calibri"/>
                        <a:cs typeface="Times New Roman"/>
                      </a:endParaRPr>
                    </a:p>
                  </a:txBody>
                  <a:tcPr marL="56764" marR="56764" marT="0" marB="0"/>
                </a:tc>
                <a:tc>
                  <a:txBody>
                    <a:bodyPr/>
                    <a:lstStyle/>
                    <a:p>
                      <a:pPr algn="just">
                        <a:lnSpc>
                          <a:spcPct val="115000"/>
                        </a:lnSpc>
                        <a:spcAft>
                          <a:spcPts val="1000"/>
                        </a:spcAft>
                      </a:pPr>
                      <a:r>
                        <a:rPr lang="en-IN" sz="1200" dirty="0" smtClean="0">
                          <a:effectLst/>
                          <a:latin typeface="Calibri"/>
                          <a:ea typeface="Calibri"/>
                          <a:cs typeface="Times New Roman"/>
                        </a:rPr>
                        <a:t>Chandigarh, Himachal</a:t>
                      </a:r>
                      <a:r>
                        <a:rPr lang="en-IN" sz="1200" baseline="0" dirty="0" smtClean="0">
                          <a:effectLst/>
                          <a:latin typeface="Calibri"/>
                          <a:ea typeface="Calibri"/>
                          <a:cs typeface="Times New Roman"/>
                        </a:rPr>
                        <a:t> Pradesh, Haryana, J&amp;K and Punjab</a:t>
                      </a:r>
                      <a:endParaRPr lang="en-IN" sz="1200" dirty="0">
                        <a:effectLst/>
                        <a:latin typeface="Calibri"/>
                        <a:ea typeface="Calibri"/>
                        <a:cs typeface="Times New Roman"/>
                      </a:endParaRPr>
                    </a:p>
                  </a:txBody>
                  <a:tcPr marL="56764" marR="56764" marT="0" marB="0"/>
                </a:tc>
                <a:extLst>
                  <a:ext uri="{0D108BD9-81ED-4DB2-BD59-A6C34878D82A}">
                    <a16:rowId xmlns:a16="http://schemas.microsoft.com/office/drawing/2014/main" val="10003"/>
                  </a:ext>
                </a:extLst>
              </a:tr>
              <a:tr h="450055">
                <a:tc>
                  <a:txBody>
                    <a:bodyPr/>
                    <a:lstStyle/>
                    <a:p>
                      <a:pPr marL="0" lvl="0" indent="0" algn="ctr">
                        <a:lnSpc>
                          <a:spcPct val="115000"/>
                        </a:lnSpc>
                        <a:spcAft>
                          <a:spcPts val="0"/>
                        </a:spcAft>
                        <a:buFont typeface="+mj-lt"/>
                        <a:buNone/>
                      </a:pPr>
                      <a:r>
                        <a:rPr lang="en-US" sz="1200" dirty="0" smtClean="0">
                          <a:effectLst/>
                        </a:rPr>
                        <a:t>ii.</a:t>
                      </a:r>
                      <a:r>
                        <a:rPr lang="en-US" sz="1200" dirty="0">
                          <a:effectLst/>
                        </a:rPr>
                        <a:t> </a:t>
                      </a:r>
                      <a:endParaRPr lang="en-US" sz="1200" i="1" dirty="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dirty="0">
                          <a:effectLst/>
                        </a:rPr>
                        <a:t>Southern Region</a:t>
                      </a:r>
                      <a:endParaRPr lang="en-IN" sz="1200" dirty="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dirty="0">
                          <a:effectLst/>
                        </a:rPr>
                        <a:t>JIPMER, Pondicherry</a:t>
                      </a:r>
                      <a:endParaRPr lang="en-IN" sz="1200" dirty="0">
                        <a:effectLst/>
                        <a:latin typeface="Calibri"/>
                        <a:ea typeface="Calibri"/>
                        <a:cs typeface="Times New Roman"/>
                      </a:endParaRPr>
                    </a:p>
                  </a:txBody>
                  <a:tcPr marL="56764" marR="56764" marT="0" marB="0"/>
                </a:tc>
                <a:tc>
                  <a:txBody>
                    <a:bodyPr/>
                    <a:lstStyle/>
                    <a:p>
                      <a:pPr algn="just">
                        <a:lnSpc>
                          <a:spcPct val="115000"/>
                        </a:lnSpc>
                        <a:spcAft>
                          <a:spcPts val="1000"/>
                        </a:spcAft>
                      </a:pPr>
                      <a:r>
                        <a:rPr lang="en-IN" sz="1200" dirty="0" smtClean="0">
                          <a:effectLst/>
                          <a:latin typeface="Calibri"/>
                          <a:ea typeface="Calibri"/>
                          <a:cs typeface="Times New Roman"/>
                        </a:rPr>
                        <a:t>Puducherry,</a:t>
                      </a:r>
                      <a:r>
                        <a:rPr lang="en-IN" sz="1200" baseline="0" dirty="0" smtClean="0">
                          <a:effectLst/>
                          <a:latin typeface="Calibri"/>
                          <a:ea typeface="Calibri"/>
                          <a:cs typeface="Times New Roman"/>
                        </a:rPr>
                        <a:t> Andhra Pradesh, Telangana and Tamil Nadu</a:t>
                      </a:r>
                      <a:endParaRPr lang="en-IN" sz="1200" dirty="0">
                        <a:effectLst/>
                        <a:latin typeface="Calibri"/>
                        <a:ea typeface="Calibri"/>
                        <a:cs typeface="Times New Roman"/>
                      </a:endParaRPr>
                    </a:p>
                  </a:txBody>
                  <a:tcPr marL="56764" marR="56764" marT="0" marB="0"/>
                </a:tc>
                <a:extLst>
                  <a:ext uri="{0D108BD9-81ED-4DB2-BD59-A6C34878D82A}">
                    <a16:rowId xmlns:a16="http://schemas.microsoft.com/office/drawing/2014/main" val="10004"/>
                  </a:ext>
                </a:extLst>
              </a:tr>
              <a:tr h="370433">
                <a:tc>
                  <a:txBody>
                    <a:bodyPr/>
                    <a:lstStyle/>
                    <a:p>
                      <a:pPr marL="0" lvl="0" indent="0" algn="ctr">
                        <a:lnSpc>
                          <a:spcPct val="115000"/>
                        </a:lnSpc>
                        <a:spcAft>
                          <a:spcPts val="0"/>
                        </a:spcAft>
                        <a:buFont typeface="+mj-lt"/>
                        <a:buNone/>
                      </a:pPr>
                      <a:r>
                        <a:rPr lang="en-US" sz="1200" dirty="0" smtClean="0">
                          <a:effectLst/>
                        </a:rPr>
                        <a:t>iii.</a:t>
                      </a:r>
                      <a:r>
                        <a:rPr lang="en-US" sz="1200" dirty="0">
                          <a:effectLst/>
                        </a:rPr>
                        <a:t> </a:t>
                      </a:r>
                      <a:endParaRPr lang="en-US" sz="1200" i="1" dirty="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dirty="0">
                          <a:effectLst/>
                        </a:rPr>
                        <a:t>Eastern Region</a:t>
                      </a:r>
                      <a:endParaRPr lang="en-IN" sz="1200" dirty="0">
                        <a:effectLst/>
                        <a:latin typeface="Calibri"/>
                        <a:ea typeface="Calibri"/>
                        <a:cs typeface="Times New Roman"/>
                      </a:endParaRPr>
                    </a:p>
                  </a:txBody>
                  <a:tcPr marL="56764" marR="56764" marT="0" marB="0"/>
                </a:tc>
                <a:tc>
                  <a:txBody>
                    <a:bodyPr/>
                    <a:lstStyle/>
                    <a:p>
                      <a:pPr algn="l"/>
                      <a:r>
                        <a:rPr lang="en-IN" sz="1200" dirty="0" smtClean="0"/>
                        <a:t>IMS, BHU, Varanasi, U.P.</a:t>
                      </a:r>
                      <a:endParaRPr lang="en-IN" sz="1200" dirty="0"/>
                    </a:p>
                  </a:txBody>
                  <a:tcPr marL="56764" marR="56764" marT="0" marB="0"/>
                </a:tc>
                <a:tc>
                  <a:txBody>
                    <a:bodyPr/>
                    <a:lstStyle/>
                    <a:p>
                      <a:r>
                        <a:rPr lang="en-IN" sz="1200" dirty="0" smtClean="0"/>
                        <a:t>Bihar,</a:t>
                      </a:r>
                      <a:r>
                        <a:rPr lang="en-IN" sz="1200" baseline="0" dirty="0" smtClean="0"/>
                        <a:t> Jharkhand, West Bengal and A&amp;N islands</a:t>
                      </a:r>
                      <a:endParaRPr lang="en-IN" sz="1200" dirty="0"/>
                    </a:p>
                  </a:txBody>
                  <a:tcPr marL="56764" marR="56764" marT="0" marB="0"/>
                </a:tc>
                <a:extLst>
                  <a:ext uri="{0D108BD9-81ED-4DB2-BD59-A6C34878D82A}">
                    <a16:rowId xmlns:a16="http://schemas.microsoft.com/office/drawing/2014/main" val="10005"/>
                  </a:ext>
                </a:extLst>
              </a:tr>
              <a:tr h="681872">
                <a:tc>
                  <a:txBody>
                    <a:bodyPr/>
                    <a:lstStyle/>
                    <a:p>
                      <a:pPr marL="0" lvl="0" indent="0" algn="ctr">
                        <a:lnSpc>
                          <a:spcPct val="115000"/>
                        </a:lnSpc>
                        <a:spcAft>
                          <a:spcPts val="0"/>
                        </a:spcAft>
                        <a:buFont typeface="+mj-lt"/>
                        <a:buNone/>
                      </a:pPr>
                      <a:r>
                        <a:rPr lang="en-US" sz="1200" dirty="0" smtClean="0">
                          <a:effectLst/>
                        </a:rPr>
                        <a:t>iv.</a:t>
                      </a:r>
                      <a:r>
                        <a:rPr lang="en-US" sz="1200" dirty="0">
                          <a:effectLst/>
                        </a:rPr>
                        <a:t> </a:t>
                      </a:r>
                      <a:endParaRPr lang="en-US" sz="1200" i="1" dirty="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dirty="0">
                          <a:effectLst/>
                        </a:rPr>
                        <a:t>Western Region</a:t>
                      </a:r>
                      <a:endParaRPr lang="en-IN" sz="1200" dirty="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dirty="0">
                          <a:effectLst/>
                        </a:rPr>
                        <a:t>KEM Medical College &amp;Hospital, Mumbai, Maharashtra</a:t>
                      </a:r>
                      <a:endParaRPr lang="en-IN" sz="1200" dirty="0">
                        <a:effectLst/>
                        <a:latin typeface="Calibri"/>
                        <a:ea typeface="Calibri"/>
                        <a:cs typeface="Times New Roman"/>
                      </a:endParaRPr>
                    </a:p>
                  </a:txBody>
                  <a:tcPr marL="56764" marR="56764" marT="0" marB="0"/>
                </a:tc>
                <a:tc>
                  <a:txBody>
                    <a:bodyPr/>
                    <a:lstStyle/>
                    <a:p>
                      <a:pPr algn="just">
                        <a:lnSpc>
                          <a:spcPct val="115000"/>
                        </a:lnSpc>
                        <a:spcAft>
                          <a:spcPts val="1000"/>
                        </a:spcAft>
                      </a:pPr>
                      <a:r>
                        <a:rPr lang="en-IN" sz="1200" dirty="0" smtClean="0">
                          <a:effectLst/>
                          <a:latin typeface="Calibri"/>
                          <a:ea typeface="Calibri"/>
                          <a:cs typeface="Times New Roman"/>
                        </a:rPr>
                        <a:t>Maharashtra,</a:t>
                      </a:r>
                      <a:r>
                        <a:rPr lang="en-IN" sz="1200" baseline="0" dirty="0" smtClean="0">
                          <a:effectLst/>
                          <a:latin typeface="Calibri"/>
                          <a:ea typeface="Calibri"/>
                          <a:cs typeface="Times New Roman"/>
                        </a:rPr>
                        <a:t> Gujarat, Goa, Daman &amp;Diu , Dadra &amp; Nagar Haveli</a:t>
                      </a:r>
                      <a:endParaRPr lang="en-IN" sz="1200" dirty="0">
                        <a:effectLst/>
                        <a:latin typeface="Calibri"/>
                        <a:ea typeface="Calibri"/>
                        <a:cs typeface="Times New Roman"/>
                      </a:endParaRPr>
                    </a:p>
                  </a:txBody>
                  <a:tcPr marL="56764" marR="56764" marT="0" marB="0"/>
                </a:tc>
                <a:extLst>
                  <a:ext uri="{0D108BD9-81ED-4DB2-BD59-A6C34878D82A}">
                    <a16:rowId xmlns:a16="http://schemas.microsoft.com/office/drawing/2014/main" val="10006"/>
                  </a:ext>
                </a:extLst>
              </a:tr>
              <a:tr h="606815">
                <a:tc>
                  <a:txBody>
                    <a:bodyPr/>
                    <a:lstStyle/>
                    <a:p>
                      <a:pPr marL="0" lvl="0" indent="0" algn="ctr">
                        <a:lnSpc>
                          <a:spcPct val="115000"/>
                        </a:lnSpc>
                        <a:spcAft>
                          <a:spcPts val="0"/>
                        </a:spcAft>
                        <a:buFont typeface="+mj-lt"/>
                        <a:buNone/>
                      </a:pPr>
                      <a:r>
                        <a:rPr lang="en-US" sz="1200" dirty="0" smtClean="0">
                          <a:effectLst/>
                        </a:rPr>
                        <a:t>v.</a:t>
                      </a:r>
                      <a:endParaRPr lang="en-US" sz="1200" i="1" dirty="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a:effectLst/>
                        </a:rPr>
                        <a:t>Central Region	</a:t>
                      </a:r>
                      <a:endParaRPr lang="en-IN" sz="120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dirty="0">
                          <a:effectLst/>
                        </a:rPr>
                        <a:t>AIIMS, New </a:t>
                      </a:r>
                      <a:r>
                        <a:rPr lang="en-US" sz="1200" dirty="0" smtClean="0">
                          <a:effectLst/>
                        </a:rPr>
                        <a:t>Delhi  </a:t>
                      </a:r>
                      <a:endParaRPr lang="en-IN" sz="1200" dirty="0">
                        <a:effectLst/>
                        <a:latin typeface="Calibri"/>
                        <a:ea typeface="Calibri"/>
                        <a:cs typeface="Times New Roman"/>
                      </a:endParaRPr>
                    </a:p>
                  </a:txBody>
                  <a:tcPr marL="56764" marR="56764" marT="0" marB="0"/>
                </a:tc>
                <a:tc>
                  <a:txBody>
                    <a:bodyPr/>
                    <a:lstStyle/>
                    <a:p>
                      <a:pPr algn="just">
                        <a:lnSpc>
                          <a:spcPct val="115000"/>
                        </a:lnSpc>
                        <a:spcAft>
                          <a:spcPts val="1000"/>
                        </a:spcAft>
                      </a:pPr>
                      <a:r>
                        <a:rPr lang="en-IN" sz="1200" dirty="0" smtClean="0">
                          <a:effectLst/>
                          <a:latin typeface="Calibri"/>
                          <a:ea typeface="Calibri"/>
                          <a:cs typeface="Times New Roman"/>
                        </a:rPr>
                        <a:t>Delhi, Chhattisgarh,</a:t>
                      </a:r>
                      <a:r>
                        <a:rPr lang="en-IN" sz="1200" baseline="0" dirty="0" smtClean="0">
                          <a:effectLst/>
                          <a:latin typeface="Calibri"/>
                          <a:ea typeface="Calibri"/>
                          <a:cs typeface="Times New Roman"/>
                        </a:rPr>
                        <a:t> Madhya Pradesh, Rajasthan, and Uttarakhand</a:t>
                      </a:r>
                      <a:endParaRPr lang="en-IN" sz="1200" dirty="0">
                        <a:effectLst/>
                        <a:latin typeface="Calibri"/>
                        <a:ea typeface="Calibri"/>
                        <a:cs typeface="Times New Roman"/>
                      </a:endParaRPr>
                    </a:p>
                  </a:txBody>
                  <a:tcPr marL="56764" marR="56764" marT="0" marB="0"/>
                </a:tc>
                <a:extLst>
                  <a:ext uri="{0D108BD9-81ED-4DB2-BD59-A6C34878D82A}">
                    <a16:rowId xmlns:a16="http://schemas.microsoft.com/office/drawing/2014/main" val="10007"/>
                  </a:ext>
                </a:extLst>
              </a:tr>
              <a:tr h="630648">
                <a:tc>
                  <a:txBody>
                    <a:bodyPr/>
                    <a:lstStyle/>
                    <a:p>
                      <a:pPr marL="0" lvl="0" indent="0" algn="ctr">
                        <a:lnSpc>
                          <a:spcPct val="115000"/>
                        </a:lnSpc>
                        <a:spcAft>
                          <a:spcPts val="0"/>
                        </a:spcAft>
                        <a:buFont typeface="+mj-lt"/>
                        <a:buNone/>
                      </a:pPr>
                      <a:r>
                        <a:rPr lang="en-US" sz="1200" dirty="0" smtClean="0">
                          <a:effectLst/>
                        </a:rPr>
                        <a:t>vi.</a:t>
                      </a:r>
                      <a:endParaRPr lang="en-US" sz="1200" i="1" dirty="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dirty="0">
                          <a:effectLst/>
                        </a:rPr>
                        <a:t>North-eastern Region</a:t>
                      </a:r>
                      <a:endParaRPr lang="en-IN" sz="1200" dirty="0">
                        <a:effectLst/>
                        <a:latin typeface="Calibri"/>
                        <a:ea typeface="Calibri"/>
                        <a:cs typeface="Times New Roman"/>
                      </a:endParaRPr>
                    </a:p>
                  </a:txBody>
                  <a:tcPr marL="56764" marR="56764" marT="0" marB="0"/>
                </a:tc>
                <a:tc>
                  <a:txBody>
                    <a:bodyPr/>
                    <a:lstStyle/>
                    <a:p>
                      <a:pPr algn="l">
                        <a:lnSpc>
                          <a:spcPct val="115000"/>
                        </a:lnSpc>
                        <a:spcAft>
                          <a:spcPts val="1000"/>
                        </a:spcAft>
                      </a:pPr>
                      <a:r>
                        <a:rPr lang="en-US" sz="1200" dirty="0" smtClean="0">
                          <a:effectLst/>
                        </a:rPr>
                        <a:t>NEIGRIHMS, Shillong</a:t>
                      </a:r>
                      <a:r>
                        <a:rPr lang="en-US" sz="1200" dirty="0">
                          <a:effectLst/>
                        </a:rPr>
                        <a:t>, </a:t>
                      </a:r>
                      <a:r>
                        <a:rPr lang="en-US" sz="1200" dirty="0" smtClean="0">
                          <a:effectLst/>
                        </a:rPr>
                        <a:t>Meghalaya</a:t>
                      </a:r>
                      <a:endParaRPr lang="en-IN" sz="1200" dirty="0">
                        <a:effectLst/>
                        <a:latin typeface="Calibri"/>
                        <a:ea typeface="Calibri"/>
                        <a:cs typeface="Times New Roman"/>
                      </a:endParaRPr>
                    </a:p>
                  </a:txBody>
                  <a:tcPr marL="56764" marR="56764" marT="0" marB="0"/>
                </a:tc>
                <a:tc>
                  <a:txBody>
                    <a:bodyPr/>
                    <a:lstStyle/>
                    <a:p>
                      <a:pPr algn="just">
                        <a:lnSpc>
                          <a:spcPct val="115000"/>
                        </a:lnSpc>
                        <a:spcAft>
                          <a:spcPts val="1000"/>
                        </a:spcAft>
                      </a:pPr>
                      <a:r>
                        <a:rPr lang="en-IN" sz="1200" dirty="0" smtClean="0">
                          <a:effectLst/>
                          <a:latin typeface="Calibri"/>
                          <a:ea typeface="Calibri"/>
                          <a:cs typeface="Times New Roman"/>
                        </a:rPr>
                        <a:t>Meghalaya, Assam, Manipur, Tripura, Nagaland, Sikkim, Mizoram &amp; Arunachal</a:t>
                      </a:r>
                      <a:r>
                        <a:rPr lang="en-IN" sz="1200" baseline="0" dirty="0" smtClean="0">
                          <a:effectLst/>
                          <a:latin typeface="Calibri"/>
                          <a:ea typeface="Calibri"/>
                          <a:cs typeface="Times New Roman"/>
                        </a:rPr>
                        <a:t> Pradesh</a:t>
                      </a:r>
                      <a:endParaRPr lang="en-IN" sz="1200" dirty="0">
                        <a:effectLst/>
                        <a:latin typeface="Calibri"/>
                        <a:ea typeface="Calibri"/>
                        <a:cs typeface="Times New Roman"/>
                      </a:endParaRPr>
                    </a:p>
                  </a:txBody>
                  <a:tcPr marL="56764" marR="56764" marT="0" marB="0"/>
                </a:tc>
                <a:extLst>
                  <a:ext uri="{0D108BD9-81ED-4DB2-BD59-A6C34878D82A}">
                    <a16:rowId xmlns:a16="http://schemas.microsoft.com/office/drawing/2014/main" val="10008"/>
                  </a:ext>
                </a:extLst>
              </a:tr>
              <a:tr h="1016563">
                <a:tc>
                  <a:txBody>
                    <a:bodyPr/>
                    <a:lstStyle/>
                    <a:p>
                      <a:pPr marL="0" lvl="0" indent="0" algn="ctr" defTabSz="914400" rtl="0" eaLnBrk="1" latinLnBrk="0" hangingPunct="1">
                        <a:lnSpc>
                          <a:spcPct val="115000"/>
                        </a:lnSpc>
                        <a:spcAft>
                          <a:spcPts val="0"/>
                        </a:spcAft>
                        <a:buFont typeface="+mj-lt"/>
                        <a:buNone/>
                      </a:pPr>
                      <a:r>
                        <a:rPr lang="en-US" sz="1200" kern="1200" dirty="0" smtClean="0">
                          <a:effectLst/>
                        </a:rPr>
                        <a:t>vii.</a:t>
                      </a:r>
                      <a:endParaRPr lang="en-US" sz="1200" b="1" kern="1200" dirty="0">
                        <a:solidFill>
                          <a:schemeClr val="lt1"/>
                        </a:solidFill>
                        <a:effectLst/>
                        <a:latin typeface="+mn-lt"/>
                        <a:ea typeface="+mn-ea"/>
                        <a:cs typeface="+mn-cs"/>
                      </a:endParaRPr>
                    </a:p>
                  </a:txBody>
                  <a:tcPr marL="56764" marR="56764" marT="0" marB="0"/>
                </a:tc>
                <a:tc>
                  <a:txBody>
                    <a:bodyPr/>
                    <a:lstStyle/>
                    <a:p>
                      <a:pPr marL="0" algn="l" defTabSz="914400" rtl="0" eaLnBrk="1" latinLnBrk="0" hangingPunct="1">
                        <a:lnSpc>
                          <a:spcPct val="115000"/>
                        </a:lnSpc>
                        <a:spcAft>
                          <a:spcPts val="1000"/>
                        </a:spcAft>
                      </a:pPr>
                      <a:r>
                        <a:rPr lang="en-IN" sz="1200" kern="1200" dirty="0" smtClean="0">
                          <a:effectLst/>
                        </a:rPr>
                        <a:t>Southern Region</a:t>
                      </a:r>
                      <a:endParaRPr lang="en-IN" sz="1200" kern="1200" dirty="0">
                        <a:solidFill>
                          <a:schemeClr val="dk1"/>
                        </a:solidFill>
                        <a:effectLst/>
                        <a:latin typeface="+mn-lt"/>
                        <a:ea typeface="+mn-ea"/>
                        <a:cs typeface="+mn-cs"/>
                      </a:endParaRPr>
                    </a:p>
                  </a:txBody>
                  <a:tcPr marL="56764" marR="56764" marT="0" marB="0"/>
                </a:tc>
                <a:tc>
                  <a:txBody>
                    <a:bodyPr/>
                    <a:lstStyle/>
                    <a:p>
                      <a:pPr marL="0" algn="l" defTabSz="914400" rtl="0" eaLnBrk="1" latinLnBrk="0" hangingPunct="1">
                        <a:lnSpc>
                          <a:spcPct val="115000"/>
                        </a:lnSpc>
                        <a:spcAft>
                          <a:spcPts val="1000"/>
                        </a:spcAft>
                      </a:pPr>
                      <a:r>
                        <a:rPr lang="en-IN" sz="1200" kern="1200" dirty="0" smtClean="0">
                          <a:effectLst/>
                        </a:rPr>
                        <a:t>Government Medical College, Trivandrum, Kerala</a:t>
                      </a:r>
                      <a:endParaRPr lang="en-IN" sz="1200" kern="1200" dirty="0">
                        <a:solidFill>
                          <a:schemeClr val="dk1"/>
                        </a:solidFill>
                        <a:effectLst/>
                        <a:latin typeface="+mn-lt"/>
                        <a:ea typeface="+mn-ea"/>
                        <a:cs typeface="+mn-cs"/>
                      </a:endParaRPr>
                    </a:p>
                  </a:txBody>
                  <a:tcPr marL="56764" marR="56764" marT="0" marB="0"/>
                </a:tc>
                <a:tc>
                  <a:txBody>
                    <a:bodyPr/>
                    <a:lstStyle/>
                    <a:p>
                      <a:pPr marL="0" algn="just" defTabSz="914400" rtl="0" eaLnBrk="1" latinLnBrk="0" hangingPunct="1">
                        <a:lnSpc>
                          <a:spcPct val="115000"/>
                        </a:lnSpc>
                        <a:spcAft>
                          <a:spcPts val="1000"/>
                        </a:spcAft>
                      </a:pPr>
                      <a:r>
                        <a:rPr lang="en-IN" sz="1200" kern="1200" dirty="0" smtClean="0">
                          <a:solidFill>
                            <a:schemeClr val="dk1"/>
                          </a:solidFill>
                          <a:effectLst/>
                          <a:latin typeface="+mn-lt"/>
                          <a:ea typeface="+mn-ea"/>
                          <a:cs typeface="+mn-cs"/>
                        </a:rPr>
                        <a:t>Kerala, Karnataka and</a:t>
                      </a:r>
                      <a:r>
                        <a:rPr lang="en-IN" sz="1200" kern="1200" baseline="0" dirty="0" smtClean="0">
                          <a:solidFill>
                            <a:schemeClr val="dk1"/>
                          </a:solidFill>
                          <a:effectLst/>
                          <a:latin typeface="+mn-lt"/>
                          <a:ea typeface="+mn-ea"/>
                          <a:cs typeface="+mn-cs"/>
                        </a:rPr>
                        <a:t> Lakshadweep</a:t>
                      </a:r>
                      <a:endParaRPr lang="en-IN" sz="1200" kern="1200" dirty="0">
                        <a:solidFill>
                          <a:schemeClr val="dk1"/>
                        </a:solidFill>
                        <a:effectLst/>
                        <a:latin typeface="+mn-lt"/>
                        <a:ea typeface="+mn-ea"/>
                        <a:cs typeface="+mn-cs"/>
                      </a:endParaRPr>
                    </a:p>
                  </a:txBody>
                  <a:tcPr marL="56764" marR="56764"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42987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354" y="77119"/>
            <a:ext cx="11666861" cy="762000"/>
          </a:xfrm>
          <a:prstGeom prst="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spcBef>
                <a:spcPct val="0"/>
              </a:spcBef>
            </a:pPr>
            <a:r>
              <a:rPr lang="en-US" sz="2800" dirty="0"/>
              <a:t>OPERATIONS OVERVIEW</a:t>
            </a:r>
          </a:p>
        </p:txBody>
      </p:sp>
      <p:pic>
        <p:nvPicPr>
          <p:cNvPr id="2" name="Picture 1"/>
          <p:cNvPicPr>
            <a:picLocks noChangeAspect="1"/>
          </p:cNvPicPr>
          <p:nvPr/>
        </p:nvPicPr>
        <p:blipFill>
          <a:blip r:embed="rId3" cstate="print"/>
          <a:stretch>
            <a:fillRect/>
          </a:stretch>
        </p:blipFill>
        <p:spPr>
          <a:xfrm>
            <a:off x="220337" y="810296"/>
            <a:ext cx="6114364" cy="2880321"/>
          </a:xfrm>
          <a:prstGeom prst="rect">
            <a:avLst/>
          </a:prstGeom>
        </p:spPr>
      </p:pic>
      <p:pic>
        <p:nvPicPr>
          <p:cNvPr id="5" name="Picture 4"/>
          <p:cNvPicPr>
            <a:picLocks noChangeAspect="1"/>
          </p:cNvPicPr>
          <p:nvPr/>
        </p:nvPicPr>
        <p:blipFill>
          <a:blip r:embed="rId4" cstate="print"/>
          <a:stretch>
            <a:fillRect/>
          </a:stretch>
        </p:blipFill>
        <p:spPr>
          <a:xfrm>
            <a:off x="220338" y="3690616"/>
            <a:ext cx="6114365" cy="3029673"/>
          </a:xfrm>
          <a:prstGeom prst="rect">
            <a:avLst/>
          </a:prstGeom>
        </p:spPr>
      </p:pic>
      <p:sp>
        <p:nvSpPr>
          <p:cNvPr id="6" name="TextBox 5"/>
          <p:cNvSpPr txBox="1"/>
          <p:nvPr/>
        </p:nvSpPr>
        <p:spPr>
          <a:xfrm>
            <a:off x="6433851" y="1001591"/>
            <a:ext cx="5464363" cy="1384995"/>
          </a:xfrm>
          <a:prstGeom prst="rect">
            <a:avLst/>
          </a:prstGeom>
          <a:solidFill>
            <a:schemeClr val="accent2">
              <a:lumMod val="40000"/>
              <a:lumOff val="60000"/>
            </a:schemeClr>
          </a:solidFill>
        </p:spPr>
        <p:txBody>
          <a:bodyPr wrap="square" rtlCol="0">
            <a:spAutoFit/>
          </a:bodyPr>
          <a:lstStyle/>
          <a:p>
            <a:pPr algn="ctr"/>
            <a:r>
              <a:rPr lang="en-US" sz="2800" b="1" dirty="0"/>
              <a:t>Test lectures being transmitted using NMCN project within 50 Medical Colleges</a:t>
            </a:r>
            <a:endParaRPr lang="en-GB" sz="2800" b="1" dirty="0"/>
          </a:p>
        </p:txBody>
      </p:sp>
      <p:pic>
        <p:nvPicPr>
          <p:cNvPr id="7" name="Content Placeholder 4"/>
          <p:cNvPicPr>
            <a:picLocks noGrp="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bwMode="auto">
          <a:xfrm>
            <a:off x="6433851" y="2549058"/>
            <a:ext cx="5453348" cy="3917843"/>
          </a:xfrm>
          <a:prstGeom prst="rect">
            <a:avLst/>
          </a:prstGeom>
          <a:noFill/>
          <a:ln>
            <a:noFill/>
          </a:ln>
        </p:spPr>
      </p:pic>
    </p:spTree>
    <p:extLst>
      <p:ext uri="{BB962C8B-B14F-4D97-AF65-F5344CB8AC3E}">
        <p14:creationId xmlns:p14="http://schemas.microsoft.com/office/powerpoint/2010/main" val="17435187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235" y="157655"/>
            <a:ext cx="9144000" cy="762000"/>
          </a:xfrm>
          <a:prstGeom prst="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spcBef>
                <a:spcPct val="0"/>
              </a:spcBef>
            </a:pPr>
            <a:r>
              <a:rPr lang="en-US" sz="2800" dirty="0"/>
              <a:t>NMCN Portal</a:t>
            </a:r>
          </a:p>
        </p:txBody>
      </p:sp>
      <p:pic>
        <p:nvPicPr>
          <p:cNvPr id="8" name="Picture 7"/>
          <p:cNvPicPr>
            <a:picLocks noChangeAspect="1"/>
          </p:cNvPicPr>
          <p:nvPr/>
        </p:nvPicPr>
        <p:blipFill>
          <a:blip r:embed="rId3" cstate="print"/>
          <a:stretch>
            <a:fillRect/>
          </a:stretch>
        </p:blipFill>
        <p:spPr>
          <a:xfrm>
            <a:off x="1508235" y="946727"/>
            <a:ext cx="9036496" cy="5763344"/>
          </a:xfrm>
          <a:prstGeom prst="rect">
            <a:avLst/>
          </a:prstGeom>
        </p:spPr>
      </p:pic>
    </p:spTree>
    <p:extLst>
      <p:ext uri="{BB962C8B-B14F-4D97-AF65-F5344CB8AC3E}">
        <p14:creationId xmlns:p14="http://schemas.microsoft.com/office/powerpoint/2010/main" val="9318343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7158" y="1056289"/>
            <a:ext cx="9842938" cy="762000"/>
          </a:xfrm>
          <a:prstGeom prst="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spcBef>
                <a:spcPct val="0"/>
              </a:spcBef>
            </a:pPr>
            <a:r>
              <a:rPr lang="en-US" sz="2800" dirty="0"/>
              <a:t>OUTCOMES ENVISAGED</a:t>
            </a:r>
          </a:p>
        </p:txBody>
      </p:sp>
      <p:sp>
        <p:nvSpPr>
          <p:cNvPr id="3" name="Rectangle 2"/>
          <p:cNvSpPr/>
          <p:nvPr/>
        </p:nvSpPr>
        <p:spPr>
          <a:xfrm>
            <a:off x="1177158" y="1818289"/>
            <a:ext cx="9842938" cy="3647152"/>
          </a:xfrm>
          <a:prstGeom prst="rect">
            <a:avLst/>
          </a:prstGeom>
          <a:ln>
            <a:solidFill>
              <a:schemeClr val="accent1"/>
            </a:solidFill>
          </a:ln>
        </p:spPr>
        <p:txBody>
          <a:bodyPr wrap="square">
            <a:spAutoFit/>
          </a:bodyPr>
          <a:lstStyle/>
          <a:p>
            <a:pPr marL="285750" indent="-285750" algn="just">
              <a:lnSpc>
                <a:spcPct val="150000"/>
              </a:lnSpc>
              <a:buFont typeface="Wingdings" panose="05000000000000000000" pitchFamily="2" charset="2"/>
              <a:buChar char="ü"/>
            </a:pPr>
            <a:r>
              <a:rPr lang="en-IN" sz="2200" dirty="0"/>
              <a:t> Medical Content generation at Colleges from eminent Professors</a:t>
            </a:r>
          </a:p>
          <a:p>
            <a:pPr marL="285750" indent="-285750" algn="just">
              <a:lnSpc>
                <a:spcPct val="150000"/>
              </a:lnSpc>
              <a:buFont typeface="Wingdings" panose="05000000000000000000" pitchFamily="2" charset="2"/>
              <a:buChar char="ü"/>
            </a:pPr>
            <a:r>
              <a:rPr lang="en-IN" sz="2200" dirty="0"/>
              <a:t>Anytime Anywhere access of content for Students</a:t>
            </a:r>
          </a:p>
          <a:p>
            <a:pPr marL="285750" indent="-285750" algn="just">
              <a:lnSpc>
                <a:spcPct val="150000"/>
              </a:lnSpc>
              <a:buFont typeface="Wingdings" panose="05000000000000000000" pitchFamily="2" charset="2"/>
              <a:buChar char="ü"/>
            </a:pPr>
            <a:r>
              <a:rPr lang="en-GB" sz="2200" dirty="0"/>
              <a:t>Demonstrate live surgery/Live Medical Procedures from Operation Theatre </a:t>
            </a:r>
          </a:p>
          <a:p>
            <a:pPr marL="285750" indent="-285750" algn="just">
              <a:lnSpc>
                <a:spcPct val="150000"/>
              </a:lnSpc>
              <a:buFont typeface="Wingdings" panose="05000000000000000000" pitchFamily="2" charset="2"/>
              <a:buChar char="ü"/>
            </a:pPr>
            <a:r>
              <a:rPr lang="en-GB" sz="2200" dirty="0"/>
              <a:t>Advantages in terms of flexible education imparting and gaining</a:t>
            </a:r>
          </a:p>
          <a:p>
            <a:pPr marL="285750" indent="-285750" algn="just">
              <a:lnSpc>
                <a:spcPct val="150000"/>
              </a:lnSpc>
              <a:buFont typeface="Wingdings" panose="05000000000000000000" pitchFamily="2" charset="2"/>
              <a:buChar char="ü"/>
            </a:pPr>
            <a:r>
              <a:rPr lang="en-GB" sz="2200" dirty="0"/>
              <a:t>Distribute the education uniformly</a:t>
            </a:r>
          </a:p>
          <a:p>
            <a:pPr marL="285750" indent="-285750" algn="just">
              <a:lnSpc>
                <a:spcPct val="150000"/>
              </a:lnSpc>
              <a:buFont typeface="Wingdings" panose="05000000000000000000" pitchFamily="2" charset="2"/>
              <a:buChar char="ü"/>
            </a:pPr>
            <a:r>
              <a:rPr lang="en-US" sz="2200" dirty="0"/>
              <a:t>More efficiency and high educational standards to the students and teaching staffs</a:t>
            </a:r>
          </a:p>
          <a:p>
            <a:pPr marL="285750" indent="-285750" algn="just">
              <a:lnSpc>
                <a:spcPct val="150000"/>
              </a:lnSpc>
              <a:buFont typeface="Wingdings" panose="05000000000000000000" pitchFamily="2" charset="2"/>
              <a:buChar char="ü"/>
            </a:pPr>
            <a:r>
              <a:rPr lang="en-US" sz="2200" dirty="0"/>
              <a:t>Reducing the Costs of educational process</a:t>
            </a:r>
          </a:p>
        </p:txBody>
      </p:sp>
    </p:spTree>
    <p:extLst>
      <p:ext uri="{BB962C8B-B14F-4D97-AF65-F5344CB8AC3E}">
        <p14:creationId xmlns:p14="http://schemas.microsoft.com/office/powerpoint/2010/main" val="1818384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19" y="111957"/>
            <a:ext cx="10515600" cy="897474"/>
          </a:xfrm>
          <a:solidFill>
            <a:schemeClr val="accent5">
              <a:lumMod val="60000"/>
              <a:lumOff val="40000"/>
            </a:schemeClr>
          </a:solidFill>
        </p:spPr>
        <p:txBody>
          <a:bodyPr>
            <a:normAutofit/>
          </a:bodyPr>
          <a:lstStyle/>
          <a:p>
            <a:pPr algn="ctr"/>
            <a:r>
              <a:rPr lang="en-US" sz="3200" b="1" dirty="0" smtClean="0"/>
              <a:t>Ongoing session at NMCN Smart Classroom</a:t>
            </a:r>
            <a:endParaRPr lang="en-US" sz="32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612"/>
            <a:ext cx="12192000" cy="4572000"/>
          </a:xfrm>
          <a:prstGeom prst="rect">
            <a:avLst/>
          </a:prstGeom>
        </p:spPr>
      </p:pic>
      <p:pic>
        <p:nvPicPr>
          <p:cNvPr id="5" name="Picture 4" descr="C:\Users\admin\Desktop\New folder (19)\INAUGRATION PROGRAM\LADY HARDINGE NEW DELHI\2.jpg"/>
          <p:cNvPicPr/>
          <p:nvPr/>
        </p:nvPicPr>
        <p:blipFill rotWithShape="1">
          <a:blip r:embed="rId3" cstate="print">
            <a:extLst>
              <a:ext uri="{28A0092B-C50C-407E-A947-70E740481C1C}">
                <a14:useLocalDpi xmlns:a14="http://schemas.microsoft.com/office/drawing/2010/main" val="0"/>
              </a:ext>
            </a:extLst>
          </a:blip>
          <a:srcRect t="16102" b="22088"/>
          <a:stretch/>
        </p:blipFill>
        <p:spPr bwMode="auto">
          <a:xfrm>
            <a:off x="8108414" y="4268596"/>
            <a:ext cx="3979078" cy="2245360"/>
          </a:xfrm>
          <a:prstGeom prst="rect">
            <a:avLst/>
          </a:prstGeom>
          <a:noFill/>
          <a:ln>
            <a:noFill/>
          </a:ln>
          <a:extLst>
            <a:ext uri="{53640926-AAD7-44D8-BBD7-CCE9431645EC}">
              <a14:shadowObscured xmlns:a14="http://schemas.microsoft.com/office/drawing/2010/main"/>
            </a:ext>
          </a:extLst>
        </p:spPr>
      </p:pic>
      <p:pic>
        <p:nvPicPr>
          <p:cNvPr id="4" name="Picture 3" descr="C:\Users\admin\Desktop\New folder (19)\INAUGRATION PROGRAM\GUWAHATI MEDICAL COLLEGE\index.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349" y="4268596"/>
            <a:ext cx="4330700" cy="2245360"/>
          </a:xfrm>
          <a:prstGeom prst="rect">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52" y="4224514"/>
            <a:ext cx="3344689" cy="2289442"/>
          </a:xfrm>
          <a:prstGeom prst="rect">
            <a:avLst/>
          </a:prstGeom>
        </p:spPr>
      </p:pic>
    </p:spTree>
    <p:extLst>
      <p:ext uri="{BB962C8B-B14F-4D97-AF65-F5344CB8AC3E}">
        <p14:creationId xmlns:p14="http://schemas.microsoft.com/office/powerpoint/2010/main" val="1231172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469" y="0"/>
            <a:ext cx="9144000" cy="762000"/>
          </a:xfrm>
          <a:prstGeom prst="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spcBef>
                <a:spcPct val="0"/>
              </a:spcBef>
            </a:pPr>
            <a:r>
              <a:rPr lang="en-US" sz="2800" dirty="0"/>
              <a:t>FUTURE - VISION </a:t>
            </a:r>
          </a:p>
        </p:txBody>
      </p:sp>
      <p:sp>
        <p:nvSpPr>
          <p:cNvPr id="2" name="Rectangle 1"/>
          <p:cNvSpPr/>
          <p:nvPr/>
        </p:nvSpPr>
        <p:spPr>
          <a:xfrm>
            <a:off x="1639327" y="2008998"/>
            <a:ext cx="5665204"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50 MEDICAL COLLEGES </a:t>
            </a:r>
            <a:endParaRPr lang="en-GB" sz="2000" dirty="0"/>
          </a:p>
        </p:txBody>
      </p:sp>
      <p:sp>
        <p:nvSpPr>
          <p:cNvPr id="5" name="Down Arrow 4"/>
          <p:cNvSpPr/>
          <p:nvPr/>
        </p:nvSpPr>
        <p:spPr>
          <a:xfrm>
            <a:off x="2111081" y="2729078"/>
            <a:ext cx="864096" cy="874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6" name="Rectangle 5"/>
          <p:cNvSpPr/>
          <p:nvPr/>
        </p:nvSpPr>
        <p:spPr>
          <a:xfrm rot="5400000">
            <a:off x="4935907" y="1076302"/>
            <a:ext cx="2223406" cy="910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7" name="Rectangle 6"/>
          <p:cNvSpPr/>
          <p:nvPr/>
        </p:nvSpPr>
        <p:spPr>
          <a:xfrm>
            <a:off x="3876121" y="4584113"/>
            <a:ext cx="4668586" cy="830997"/>
          </a:xfrm>
          <a:prstGeom prst="rect">
            <a:avLst/>
          </a:prstGeom>
        </p:spPr>
        <p:txBody>
          <a:bodyPr wrap="none">
            <a:spAutoFit/>
          </a:bodyPr>
          <a:lstStyle/>
          <a:p>
            <a:pPr algn="ctr"/>
            <a:r>
              <a:rPr lang="en-US" sz="2400" dirty="0"/>
              <a:t>PAN INDIA COVERAGE</a:t>
            </a:r>
          </a:p>
          <a:p>
            <a:pPr algn="ctr"/>
            <a:r>
              <a:rPr lang="en-US" sz="2400" dirty="0"/>
              <a:t>Government Healthcare Institutions</a:t>
            </a:r>
            <a:endParaRPr lang="en-GB" sz="2400" dirty="0"/>
          </a:p>
        </p:txBody>
      </p:sp>
      <p:sp>
        <p:nvSpPr>
          <p:cNvPr id="8" name="Isosceles Triangle 7"/>
          <p:cNvSpPr/>
          <p:nvPr/>
        </p:nvSpPr>
        <p:spPr>
          <a:xfrm>
            <a:off x="1639327" y="872140"/>
            <a:ext cx="5665204" cy="1136859"/>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sz="2000"/>
          </a:p>
        </p:txBody>
      </p:sp>
      <p:sp>
        <p:nvSpPr>
          <p:cNvPr id="9" name="Down Arrow 8"/>
          <p:cNvSpPr/>
          <p:nvPr/>
        </p:nvSpPr>
        <p:spPr>
          <a:xfrm>
            <a:off x="4310494" y="2748485"/>
            <a:ext cx="864096" cy="874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0" name="Down Arrow 9"/>
          <p:cNvSpPr/>
          <p:nvPr/>
        </p:nvSpPr>
        <p:spPr>
          <a:xfrm>
            <a:off x="6371502" y="2743670"/>
            <a:ext cx="864096" cy="874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1" name="Rectangle 10"/>
          <p:cNvSpPr/>
          <p:nvPr/>
        </p:nvSpPr>
        <p:spPr>
          <a:xfrm>
            <a:off x="3944215" y="1121713"/>
            <a:ext cx="1170513" cy="830997"/>
          </a:xfrm>
          <a:prstGeom prst="rect">
            <a:avLst/>
          </a:prstGeom>
        </p:spPr>
        <p:txBody>
          <a:bodyPr wrap="none">
            <a:spAutoFit/>
          </a:bodyPr>
          <a:lstStyle/>
          <a:p>
            <a:pPr algn="ctr"/>
            <a:r>
              <a:rPr lang="en-US" sz="2400" dirty="0"/>
              <a:t>NMCN </a:t>
            </a:r>
          </a:p>
          <a:p>
            <a:pPr algn="ctr"/>
            <a:r>
              <a:rPr lang="en-US" sz="2400" dirty="0"/>
              <a:t>Scheme</a:t>
            </a:r>
          </a:p>
        </p:txBody>
      </p:sp>
      <p:sp>
        <p:nvSpPr>
          <p:cNvPr id="12" name="Rectangle 11"/>
          <p:cNvSpPr/>
          <p:nvPr/>
        </p:nvSpPr>
        <p:spPr>
          <a:xfrm>
            <a:off x="1737733" y="3656906"/>
            <a:ext cx="1586012" cy="461665"/>
          </a:xfrm>
          <a:prstGeom prst="rect">
            <a:avLst/>
          </a:prstGeom>
        </p:spPr>
        <p:txBody>
          <a:bodyPr wrap="none">
            <a:spAutoFit/>
          </a:bodyPr>
          <a:lstStyle/>
          <a:p>
            <a:pPr algn="ctr"/>
            <a:r>
              <a:rPr lang="en-US" dirty="0"/>
              <a:t>Tele-Radiolog</a:t>
            </a:r>
            <a:r>
              <a:rPr lang="en-US" sz="2400" dirty="0"/>
              <a:t>y</a:t>
            </a:r>
          </a:p>
        </p:txBody>
      </p:sp>
      <p:sp>
        <p:nvSpPr>
          <p:cNvPr id="14" name="Rectangle 13"/>
          <p:cNvSpPr/>
          <p:nvPr/>
        </p:nvSpPr>
        <p:spPr>
          <a:xfrm>
            <a:off x="3833385" y="3655911"/>
            <a:ext cx="1818318" cy="646331"/>
          </a:xfrm>
          <a:prstGeom prst="rect">
            <a:avLst/>
          </a:prstGeom>
        </p:spPr>
        <p:txBody>
          <a:bodyPr wrap="none">
            <a:spAutoFit/>
          </a:bodyPr>
          <a:lstStyle/>
          <a:p>
            <a:pPr algn="ctr"/>
            <a:r>
              <a:rPr lang="en-US" dirty="0"/>
              <a:t>Specialty</a:t>
            </a:r>
          </a:p>
          <a:p>
            <a:pPr algn="ctr"/>
            <a:r>
              <a:rPr lang="en-US" dirty="0"/>
              <a:t>Tele-Consultation</a:t>
            </a:r>
          </a:p>
        </p:txBody>
      </p:sp>
      <p:sp>
        <p:nvSpPr>
          <p:cNvPr id="15" name="Rectangle 14"/>
          <p:cNvSpPr/>
          <p:nvPr/>
        </p:nvSpPr>
        <p:spPr>
          <a:xfrm>
            <a:off x="6226950" y="3703915"/>
            <a:ext cx="1153200" cy="369332"/>
          </a:xfrm>
          <a:prstGeom prst="rect">
            <a:avLst/>
          </a:prstGeom>
        </p:spPr>
        <p:txBody>
          <a:bodyPr wrap="none">
            <a:spAutoFit/>
          </a:bodyPr>
          <a:lstStyle/>
          <a:p>
            <a:pPr algn="ctr"/>
            <a:r>
              <a:rPr lang="en-US" dirty="0"/>
              <a:t>Tele-CMEs</a:t>
            </a:r>
            <a:endParaRPr lang="en-GB" dirty="0"/>
          </a:p>
        </p:txBody>
      </p:sp>
      <p:sp>
        <p:nvSpPr>
          <p:cNvPr id="16" name="Right Arrow 15"/>
          <p:cNvSpPr/>
          <p:nvPr/>
        </p:nvSpPr>
        <p:spPr>
          <a:xfrm>
            <a:off x="7321473" y="2046174"/>
            <a:ext cx="513781" cy="71841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7" name="Rectangle 16"/>
          <p:cNvSpPr/>
          <p:nvPr/>
        </p:nvSpPr>
        <p:spPr>
          <a:xfrm>
            <a:off x="1625755" y="5400656"/>
            <a:ext cx="1349423" cy="12052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Health &amp; Wellness </a:t>
            </a:r>
            <a:r>
              <a:rPr lang="en-US" dirty="0" err="1"/>
              <a:t>Centres</a:t>
            </a:r>
            <a:endParaRPr lang="en-GB" dirty="0"/>
          </a:p>
        </p:txBody>
      </p:sp>
      <p:sp>
        <p:nvSpPr>
          <p:cNvPr id="18" name="Rectangle 17"/>
          <p:cNvSpPr/>
          <p:nvPr/>
        </p:nvSpPr>
        <p:spPr>
          <a:xfrm>
            <a:off x="3170216" y="5400654"/>
            <a:ext cx="1349423" cy="120526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State Medical Colleges</a:t>
            </a:r>
            <a:endParaRPr lang="en-GB" dirty="0"/>
          </a:p>
        </p:txBody>
      </p:sp>
      <p:sp>
        <p:nvSpPr>
          <p:cNvPr id="19" name="Rectangle 18"/>
          <p:cNvSpPr/>
          <p:nvPr/>
        </p:nvSpPr>
        <p:spPr>
          <a:xfrm>
            <a:off x="4742543" y="5400655"/>
            <a:ext cx="1349423" cy="12052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DH/CHC/</a:t>
            </a:r>
          </a:p>
          <a:p>
            <a:pPr algn="ctr"/>
            <a:r>
              <a:rPr lang="en-US" dirty="0"/>
              <a:t>PHC</a:t>
            </a:r>
            <a:endParaRPr lang="en-GB" dirty="0"/>
          </a:p>
        </p:txBody>
      </p:sp>
      <p:sp>
        <p:nvSpPr>
          <p:cNvPr id="20" name="Rectangle 19"/>
          <p:cNvSpPr/>
          <p:nvPr/>
        </p:nvSpPr>
        <p:spPr>
          <a:xfrm>
            <a:off x="6288899" y="5400655"/>
            <a:ext cx="1349423" cy="120526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Aspirational Districts</a:t>
            </a:r>
            <a:endParaRPr lang="en-GB" dirty="0"/>
          </a:p>
        </p:txBody>
      </p:sp>
      <p:sp>
        <p:nvSpPr>
          <p:cNvPr id="21" name="Rectangle 20"/>
          <p:cNvSpPr/>
          <p:nvPr/>
        </p:nvSpPr>
        <p:spPr>
          <a:xfrm>
            <a:off x="7907940" y="1527352"/>
            <a:ext cx="2662528" cy="247448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22" name="TextBox 21"/>
          <p:cNvSpPr txBox="1"/>
          <p:nvPr/>
        </p:nvSpPr>
        <p:spPr>
          <a:xfrm>
            <a:off x="7769029" y="1599839"/>
            <a:ext cx="2687927" cy="2431435"/>
          </a:xfrm>
          <a:prstGeom prst="rect">
            <a:avLst/>
          </a:prstGeom>
          <a:noFill/>
        </p:spPr>
        <p:txBody>
          <a:bodyPr wrap="square" rtlCol="0">
            <a:spAutoFit/>
          </a:bodyPr>
          <a:lstStyle/>
          <a:p>
            <a:pPr algn="ctr"/>
            <a:r>
              <a:rPr lang="en-US" sz="2400" dirty="0">
                <a:solidFill>
                  <a:schemeClr val="bg1"/>
                </a:solidFill>
              </a:rPr>
              <a:t>M-</a:t>
            </a:r>
            <a:r>
              <a:rPr lang="en-US" sz="2400" dirty="0" err="1">
                <a:solidFill>
                  <a:schemeClr val="bg1"/>
                </a:solidFill>
              </a:rPr>
              <a:t>eDX</a:t>
            </a:r>
            <a:endParaRPr lang="en-US" sz="2400" dirty="0">
              <a:solidFill>
                <a:schemeClr val="bg1"/>
              </a:solidFill>
            </a:endParaRPr>
          </a:p>
          <a:p>
            <a:pPr marL="285750" indent="-285750">
              <a:buFont typeface="Arial" panose="020B0604020202020204" pitchFamily="34" charset="0"/>
              <a:buChar char="•"/>
            </a:pPr>
            <a:r>
              <a:rPr lang="en-US" sz="1600" dirty="0">
                <a:solidFill>
                  <a:schemeClr val="bg1"/>
                </a:solidFill>
              </a:rPr>
              <a:t>Live Lectures</a:t>
            </a:r>
          </a:p>
          <a:p>
            <a:pPr marL="285750" indent="-285750">
              <a:buFont typeface="Arial" panose="020B0604020202020204" pitchFamily="34" charset="0"/>
              <a:buChar char="•"/>
            </a:pPr>
            <a:r>
              <a:rPr lang="en-GB" sz="1600" dirty="0">
                <a:solidFill>
                  <a:schemeClr val="bg1"/>
                </a:solidFill>
              </a:rPr>
              <a:t>Online Medical Education</a:t>
            </a:r>
          </a:p>
          <a:p>
            <a:pPr marL="285750" indent="-285750">
              <a:buFont typeface="Arial" panose="020B0604020202020204" pitchFamily="34" charset="0"/>
              <a:buChar char="•"/>
            </a:pPr>
            <a:r>
              <a:rPr lang="en-US" sz="1600" dirty="0">
                <a:solidFill>
                  <a:schemeClr val="bg1"/>
                </a:solidFill>
              </a:rPr>
              <a:t>Certification courses</a:t>
            </a:r>
          </a:p>
          <a:p>
            <a:pPr marL="285750" indent="-285750">
              <a:buFont typeface="Arial" panose="020B0604020202020204" pitchFamily="34" charset="0"/>
              <a:buChar char="•"/>
            </a:pPr>
            <a:r>
              <a:rPr lang="en-US" sz="1600" dirty="0">
                <a:solidFill>
                  <a:schemeClr val="bg1"/>
                </a:solidFill>
              </a:rPr>
              <a:t>Training Modules</a:t>
            </a:r>
          </a:p>
          <a:p>
            <a:pPr marL="285750" indent="-285750">
              <a:buFont typeface="Arial" panose="020B0604020202020204" pitchFamily="34" charset="0"/>
              <a:buChar char="•"/>
            </a:pPr>
            <a:r>
              <a:rPr lang="en-US" sz="1600" dirty="0">
                <a:solidFill>
                  <a:schemeClr val="bg1"/>
                </a:solidFill>
              </a:rPr>
              <a:t>Information dissemination platform </a:t>
            </a:r>
          </a:p>
          <a:p>
            <a:pPr marL="285750" indent="-285750">
              <a:buFont typeface="Arial" panose="020B0604020202020204" pitchFamily="34" charset="0"/>
              <a:buChar char="•"/>
            </a:pPr>
            <a:r>
              <a:rPr lang="en-US" sz="1600" dirty="0">
                <a:solidFill>
                  <a:schemeClr val="bg1"/>
                </a:solidFill>
              </a:rPr>
              <a:t>Live surgery</a:t>
            </a:r>
          </a:p>
          <a:p>
            <a:pPr marL="285750" indent="-285750">
              <a:buFont typeface="Arial" panose="020B0604020202020204" pitchFamily="34" charset="0"/>
              <a:buChar char="•"/>
            </a:pPr>
            <a:r>
              <a:rPr lang="en-US" sz="1600" dirty="0">
                <a:solidFill>
                  <a:schemeClr val="bg1"/>
                </a:solidFill>
              </a:rPr>
              <a:t>Animated Videos</a:t>
            </a:r>
          </a:p>
        </p:txBody>
      </p:sp>
      <p:sp>
        <p:nvSpPr>
          <p:cNvPr id="23" name="Rectangle 22"/>
          <p:cNvSpPr/>
          <p:nvPr/>
        </p:nvSpPr>
        <p:spPr>
          <a:xfrm>
            <a:off x="7835255" y="5400653"/>
            <a:ext cx="1349423" cy="12052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Govt. Doctors/ANMs/ASHA/</a:t>
            </a:r>
          </a:p>
          <a:p>
            <a:pPr algn="ctr"/>
            <a:r>
              <a:rPr lang="en-US" dirty="0"/>
              <a:t>Paramedics</a:t>
            </a:r>
            <a:endParaRPr lang="en-GB" dirty="0"/>
          </a:p>
        </p:txBody>
      </p:sp>
      <p:sp>
        <p:nvSpPr>
          <p:cNvPr id="24" name="Rectangle 23"/>
          <p:cNvSpPr/>
          <p:nvPr/>
        </p:nvSpPr>
        <p:spPr>
          <a:xfrm>
            <a:off x="9408326" y="5400653"/>
            <a:ext cx="1048631" cy="12052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AYUSH</a:t>
            </a:r>
            <a:endParaRPr lang="en-GB" dirty="0"/>
          </a:p>
        </p:txBody>
      </p:sp>
      <p:sp>
        <p:nvSpPr>
          <p:cNvPr id="25" name="Down Arrow 24"/>
          <p:cNvSpPr/>
          <p:nvPr/>
        </p:nvSpPr>
        <p:spPr>
          <a:xfrm>
            <a:off x="8613557" y="4031274"/>
            <a:ext cx="864096" cy="45563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7" name="Rectangle 26"/>
          <p:cNvSpPr/>
          <p:nvPr/>
        </p:nvSpPr>
        <p:spPr>
          <a:xfrm rot="16200000">
            <a:off x="2069025" y="2971397"/>
            <a:ext cx="948208" cy="369332"/>
          </a:xfrm>
          <a:prstGeom prst="rect">
            <a:avLst/>
          </a:prstGeom>
        </p:spPr>
        <p:txBody>
          <a:bodyPr wrap="none">
            <a:spAutoFit/>
          </a:bodyPr>
          <a:lstStyle/>
          <a:p>
            <a:pPr algn="ctr"/>
            <a:r>
              <a:rPr lang="en-US" dirty="0"/>
              <a:t>Services</a:t>
            </a:r>
          </a:p>
        </p:txBody>
      </p:sp>
      <p:sp>
        <p:nvSpPr>
          <p:cNvPr id="28" name="Rectangle 27"/>
          <p:cNvSpPr/>
          <p:nvPr/>
        </p:nvSpPr>
        <p:spPr>
          <a:xfrm rot="16200000">
            <a:off x="4268438" y="2971396"/>
            <a:ext cx="948208" cy="369332"/>
          </a:xfrm>
          <a:prstGeom prst="rect">
            <a:avLst/>
          </a:prstGeom>
        </p:spPr>
        <p:txBody>
          <a:bodyPr wrap="none">
            <a:spAutoFit/>
          </a:bodyPr>
          <a:lstStyle/>
          <a:p>
            <a:pPr algn="ctr"/>
            <a:r>
              <a:rPr lang="en-US" dirty="0"/>
              <a:t>Services</a:t>
            </a:r>
          </a:p>
        </p:txBody>
      </p:sp>
      <p:sp>
        <p:nvSpPr>
          <p:cNvPr id="29" name="Rectangle 28"/>
          <p:cNvSpPr/>
          <p:nvPr/>
        </p:nvSpPr>
        <p:spPr>
          <a:xfrm rot="16200000">
            <a:off x="6335731" y="2959250"/>
            <a:ext cx="948208" cy="369332"/>
          </a:xfrm>
          <a:prstGeom prst="rect">
            <a:avLst/>
          </a:prstGeom>
        </p:spPr>
        <p:txBody>
          <a:bodyPr wrap="none">
            <a:spAutoFit/>
          </a:bodyPr>
          <a:lstStyle/>
          <a:p>
            <a:pPr algn="ctr"/>
            <a:r>
              <a:rPr lang="en-US" dirty="0"/>
              <a:t>Services</a:t>
            </a:r>
          </a:p>
        </p:txBody>
      </p:sp>
    </p:spTree>
    <p:extLst>
      <p:ext uri="{BB962C8B-B14F-4D97-AF65-F5344CB8AC3E}">
        <p14:creationId xmlns:p14="http://schemas.microsoft.com/office/powerpoint/2010/main" val="16817372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a:srcRect/>
          <a:stretch>
            <a:fillRect/>
          </a:stretch>
        </p:blipFill>
        <p:spPr bwMode="auto">
          <a:xfrm>
            <a:off x="857213" y="1285859"/>
            <a:ext cx="10953784" cy="5000660"/>
          </a:xfrm>
          <a:prstGeom prst="rect">
            <a:avLst/>
          </a:prstGeom>
          <a:noFill/>
          <a:ln w="9525">
            <a:noFill/>
            <a:miter lim="800000"/>
            <a:headEnd/>
            <a:tailEnd/>
          </a:ln>
          <a:effectLst/>
        </p:spPr>
      </p:pic>
      <p:sp>
        <p:nvSpPr>
          <p:cNvPr id="4" name="Slide Number Placeholder 3"/>
          <p:cNvSpPr>
            <a:spLocks noGrp="1"/>
          </p:cNvSpPr>
          <p:nvPr>
            <p:ph type="sldNum" sz="quarter" idx="12"/>
          </p:nvPr>
        </p:nvSpPr>
        <p:spPr>
          <a:xfrm>
            <a:off x="2393944" y="6245225"/>
            <a:ext cx="2844800" cy="476251"/>
          </a:xfrm>
        </p:spPr>
        <p:txBody>
          <a:bodyPr/>
          <a:lstStyle/>
          <a:p>
            <a:pPr>
              <a:defRPr/>
            </a:pPr>
            <a:fld id="{F5D5BCD2-70AC-4F6C-88DA-F5DC70AA759A}" type="slidenum">
              <a:rPr lang="en-GB" altLang="en-US" smtClean="0"/>
              <a:pPr>
                <a:defRPr/>
              </a:pPr>
              <a:t>2</a:t>
            </a:fld>
            <a:endParaRPr lang="en-GB" altLang="en-US" dirty="0"/>
          </a:p>
        </p:txBody>
      </p:sp>
      <p:sp>
        <p:nvSpPr>
          <p:cNvPr id="2" name="Title 1"/>
          <p:cNvSpPr>
            <a:spLocks noGrp="1"/>
          </p:cNvSpPr>
          <p:nvPr>
            <p:ph type="title"/>
          </p:nvPr>
        </p:nvSpPr>
        <p:spPr>
          <a:xfrm>
            <a:off x="1193800" y="508000"/>
            <a:ext cx="9575800" cy="914400"/>
          </a:xfrm>
          <a:solidFill>
            <a:schemeClr val="accent5">
              <a:lumMod val="60000"/>
              <a:lumOff val="40000"/>
            </a:schemeClr>
          </a:solidFill>
        </p:spPr>
        <p:txBody>
          <a:bodyPr/>
          <a:lstStyle/>
          <a:p>
            <a:pPr algn="ctr"/>
            <a:r>
              <a:rPr lang="en-IN" sz="5333" b="1" dirty="0"/>
              <a:t>Population Growth</a:t>
            </a:r>
          </a:p>
        </p:txBody>
      </p:sp>
    </p:spTree>
    <p:extLst>
      <p:ext uri="{BB962C8B-B14F-4D97-AF65-F5344CB8AC3E}">
        <p14:creationId xmlns:p14="http://schemas.microsoft.com/office/powerpoint/2010/main" val="2064232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3103"/>
            <a:ext cx="10972800" cy="887389"/>
          </a:xfrm>
          <a:solidFill>
            <a:schemeClr val="accent5">
              <a:lumMod val="60000"/>
              <a:lumOff val="40000"/>
            </a:schemeClr>
          </a:solidFill>
        </p:spPr>
        <p:txBody>
          <a:bodyPr>
            <a:normAutofit fontScale="90000"/>
          </a:bodyPr>
          <a:lstStyle/>
          <a:p>
            <a:pPr algn="ctr"/>
            <a:r>
              <a:rPr lang="en-IN" sz="4267" dirty="0">
                <a:latin typeface="Calibri" pitchFamily="34" charset="0"/>
                <a:cs typeface="Calibri" pitchFamily="34" charset="0"/>
              </a:rPr>
              <a:t/>
            </a:r>
            <a:br>
              <a:rPr lang="en-IN" sz="4267" dirty="0">
                <a:latin typeface="Calibri" pitchFamily="34" charset="0"/>
                <a:cs typeface="Calibri" pitchFamily="34" charset="0"/>
              </a:rPr>
            </a:br>
            <a:r>
              <a:rPr lang="en-IN" sz="4267" dirty="0">
                <a:latin typeface="Calibri" pitchFamily="34" charset="0"/>
                <a:cs typeface="Calibri" pitchFamily="34" charset="0"/>
              </a:rPr>
              <a:t>SGPGI Experience</a:t>
            </a:r>
            <a:br>
              <a:rPr lang="en-IN" sz="4267" dirty="0">
                <a:latin typeface="Calibri" pitchFamily="34" charset="0"/>
                <a:cs typeface="Calibri" pitchFamily="34" charset="0"/>
              </a:rPr>
            </a:br>
            <a:endParaRPr lang="en-IN" sz="4267" i="1" dirty="0">
              <a:latin typeface="Calibri" pitchFamily="34" charset="0"/>
              <a:cs typeface="Calibri" pitchFamily="34" charset="0"/>
            </a:endParaRPr>
          </a:p>
        </p:txBody>
      </p:sp>
      <p:sp>
        <p:nvSpPr>
          <p:cNvPr id="3" name="Content Placeholder 2"/>
          <p:cNvSpPr>
            <a:spLocks noGrp="1"/>
          </p:cNvSpPr>
          <p:nvPr>
            <p:ph idx="1"/>
          </p:nvPr>
        </p:nvSpPr>
        <p:spPr>
          <a:xfrm>
            <a:off x="609600" y="1260492"/>
            <a:ext cx="10972800" cy="4525963"/>
          </a:xfrm>
        </p:spPr>
        <p:txBody>
          <a:bodyPr>
            <a:normAutofit/>
          </a:bodyPr>
          <a:lstStyle/>
          <a:p>
            <a:pPr algn="just"/>
            <a:r>
              <a:rPr lang="en-IN" sz="2400" dirty="0">
                <a:latin typeface="Calibri" pitchFamily="34" charset="0"/>
                <a:cs typeface="Calibri" pitchFamily="34" charset="0"/>
              </a:rPr>
              <a:t>Innovative concept was mooted to train General Surgeon with Endocrine Surgery knowledge and Skill </a:t>
            </a:r>
          </a:p>
          <a:p>
            <a:pPr algn="just"/>
            <a:r>
              <a:rPr lang="en-IN" sz="2400" dirty="0" smtClean="0">
                <a:latin typeface="Calibri" pitchFamily="34" charset="0"/>
                <a:cs typeface="Calibri" pitchFamily="34" charset="0"/>
              </a:rPr>
              <a:t>Short </a:t>
            </a:r>
            <a:r>
              <a:rPr lang="en-IN" sz="2400" dirty="0">
                <a:latin typeface="Calibri" pitchFamily="34" charset="0"/>
                <a:cs typeface="Calibri" pitchFamily="34" charset="0"/>
              </a:rPr>
              <a:t>term fellowship (03 months) followed by long term engagement using Collaborative Technologies </a:t>
            </a:r>
          </a:p>
          <a:p>
            <a:pPr algn="just"/>
            <a:r>
              <a:rPr lang="en-IN" sz="2400" dirty="0" smtClean="0">
                <a:latin typeface="Calibri" pitchFamily="34" charset="0"/>
                <a:cs typeface="Calibri" pitchFamily="34" charset="0"/>
              </a:rPr>
              <a:t>Network </a:t>
            </a:r>
            <a:r>
              <a:rPr lang="en-IN" sz="2400" dirty="0">
                <a:latin typeface="Calibri" pitchFamily="34" charset="0"/>
                <a:cs typeface="Calibri" pitchFamily="34" charset="0"/>
              </a:rPr>
              <a:t>&amp; System which are universally available and robust enough to support remote training and skill development were used</a:t>
            </a:r>
          </a:p>
        </p:txBody>
      </p:sp>
      <p:sp>
        <p:nvSpPr>
          <p:cNvPr id="4" name="Slide Number Placeholder 3"/>
          <p:cNvSpPr>
            <a:spLocks noGrp="1"/>
          </p:cNvSpPr>
          <p:nvPr>
            <p:ph type="sldNum" sz="quarter" idx="12"/>
          </p:nvPr>
        </p:nvSpPr>
        <p:spPr>
          <a:xfrm>
            <a:off x="3047979" y="6245225"/>
            <a:ext cx="2844800" cy="476251"/>
          </a:xfrm>
        </p:spPr>
        <p:txBody>
          <a:bodyPr/>
          <a:lstStyle/>
          <a:p>
            <a:pPr>
              <a:defRPr/>
            </a:pPr>
            <a:fld id="{F5D5BCD2-70AC-4F6C-88DA-F5DC70AA759A}" type="slidenum">
              <a:rPr lang="en-GB" altLang="en-US" smtClean="0"/>
              <a:pPr>
                <a:defRPr/>
              </a:pPr>
              <a:t>20</a:t>
            </a:fld>
            <a:endParaRPr lang="en-GB" altLang="en-US"/>
          </a:p>
        </p:txBody>
      </p:sp>
      <p:pic>
        <p:nvPicPr>
          <p:cNvPr id="5" name="Content Placeholder 2"/>
          <p:cNvPicPr>
            <a:picLocks noChangeAspect="1" noChangeArrowheads="1"/>
          </p:cNvPicPr>
          <p:nvPr/>
        </p:nvPicPr>
        <p:blipFill>
          <a:blip r:embed="rId2"/>
          <a:srcRect/>
          <a:stretch>
            <a:fillRect/>
          </a:stretch>
        </p:blipFill>
        <p:spPr bwMode="auto">
          <a:xfrm>
            <a:off x="7004142" y="3916713"/>
            <a:ext cx="5055655" cy="2418870"/>
          </a:xfrm>
          <a:prstGeom prst="rect">
            <a:avLst/>
          </a:prstGeom>
          <a:noFill/>
          <a:ln w="9525">
            <a:solidFill>
              <a:schemeClr val="accent1"/>
            </a:solidFill>
            <a:miter lim="800000"/>
            <a:headEnd/>
            <a:tailEnd/>
          </a:ln>
          <a:effectLst/>
        </p:spPr>
      </p:pic>
      <p:sp>
        <p:nvSpPr>
          <p:cNvPr id="6" name="Title 1"/>
          <p:cNvSpPr txBox="1">
            <a:spLocks/>
          </p:cNvSpPr>
          <p:nvPr/>
        </p:nvSpPr>
        <p:spPr>
          <a:xfrm>
            <a:off x="6984694" y="3688084"/>
            <a:ext cx="5075103" cy="523518"/>
          </a:xfrm>
          <a:prstGeom prst="rect">
            <a:avLst/>
          </a:prstGeom>
          <a:solidFill>
            <a:schemeClr val="accent5">
              <a:lumMod val="60000"/>
              <a:lumOff val="40000"/>
            </a:schemeClr>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200" b="1" dirty="0" smtClean="0"/>
              <a:t> </a:t>
            </a:r>
            <a:r>
              <a:rPr lang="en-IN" sz="3200" b="1" dirty="0" err="1" smtClean="0"/>
              <a:t>PoC</a:t>
            </a:r>
            <a:r>
              <a:rPr lang="en-IN" sz="3200" b="1" dirty="0" smtClean="0"/>
              <a:t> : Study Location </a:t>
            </a:r>
            <a:endParaRPr lang="en-IN" sz="3200" b="1" dirty="0"/>
          </a:p>
        </p:txBody>
      </p:sp>
    </p:spTree>
    <p:extLst>
      <p:ext uri="{BB962C8B-B14F-4D97-AF65-F5344CB8AC3E}">
        <p14:creationId xmlns:p14="http://schemas.microsoft.com/office/powerpoint/2010/main" val="1295797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696201"/>
            <a:ext cx="10515600" cy="1325563"/>
          </a:xfrm>
        </p:spPr>
        <p:txBody>
          <a:bodyPr/>
          <a:lstStyle/>
          <a:p>
            <a:endParaRPr lang="en-IN" dirty="0"/>
          </a:p>
        </p:txBody>
      </p:sp>
      <p:sp>
        <p:nvSpPr>
          <p:cNvPr id="3" name="Content Placeholder 2"/>
          <p:cNvSpPr>
            <a:spLocks noGrp="1"/>
          </p:cNvSpPr>
          <p:nvPr>
            <p:ph idx="1"/>
          </p:nvPr>
        </p:nvSpPr>
        <p:spPr>
          <a:xfrm>
            <a:off x="317284" y="2902819"/>
            <a:ext cx="11620537" cy="3403388"/>
          </a:xfrm>
          <a:ln>
            <a:solidFill>
              <a:schemeClr val="accent1"/>
            </a:solidFill>
          </a:ln>
        </p:spPr>
        <p:txBody>
          <a:bodyPr>
            <a:normAutofit fontScale="92500" lnSpcReduction="20000"/>
          </a:bodyPr>
          <a:lstStyle/>
          <a:p>
            <a:pPr algn="just">
              <a:lnSpc>
                <a:spcPct val="150000"/>
              </a:lnSpc>
              <a:buNone/>
            </a:pPr>
            <a:r>
              <a:rPr lang="en-IN" sz="1600" b="1" dirty="0"/>
              <a:t>Results: </a:t>
            </a:r>
            <a:r>
              <a:rPr lang="en-IN" sz="1600" dirty="0"/>
              <a:t>Over the last 11 years, 199 endocrine surgeries per annum were performed with most being thyroid cases as compared with 119 surgeries per annum during the previous five years. Parathyroid and adrenal cases increased</a:t>
            </a:r>
            <a:br>
              <a:rPr lang="en-IN" sz="1600" dirty="0"/>
            </a:br>
            <a:r>
              <a:rPr lang="en-IN" sz="1600" dirty="0"/>
              <a:t>significantly during this period (p &lt;0.001). Rates of temporary and permanent vocal cord palsy (1.7% and 0%),</a:t>
            </a:r>
            <a:br>
              <a:rPr lang="en-IN" sz="1600" dirty="0"/>
            </a:br>
            <a:r>
              <a:rPr lang="en-IN" sz="1600" dirty="0"/>
              <a:t>hypocalcaemia (5.9% and 1.1%) were comparable with high volume centres. Based on the quantum, safety and quality outcome of endocrine surgery the provincial government has approved creation of a super-speciality department of endocrine surgery in Cuttack. </a:t>
            </a:r>
          </a:p>
          <a:p>
            <a:pPr>
              <a:buNone/>
            </a:pPr>
            <a:endParaRPr lang="en-IN" sz="1600" b="1" dirty="0"/>
          </a:p>
          <a:p>
            <a:pPr>
              <a:lnSpc>
                <a:spcPct val="160000"/>
              </a:lnSpc>
              <a:buNone/>
            </a:pPr>
            <a:r>
              <a:rPr lang="en-IN" sz="2133" b="1" dirty="0"/>
              <a:t>Conclusion: </a:t>
            </a:r>
            <a:r>
              <a:rPr lang="en-IN" sz="2133" dirty="0"/>
              <a:t>Sustained engagement using </a:t>
            </a:r>
            <a:r>
              <a:rPr lang="en-IN" sz="2133" dirty="0" smtClean="0"/>
              <a:t>tele-mentoring </a:t>
            </a:r>
            <a:r>
              <a:rPr lang="en-IN" sz="2133" dirty="0"/>
              <a:t>can transfer surgical skills to needy surgeons and enable them to match the expertise of mentors. This model can be replicated in other specialities in a cost effective way to develop specialised human resources for healthcare, in particular in LMICs. </a:t>
            </a:r>
          </a:p>
        </p:txBody>
      </p:sp>
      <p:pic>
        <p:nvPicPr>
          <p:cNvPr id="1026" name="Picture 2"/>
          <p:cNvPicPr>
            <a:picLocks noChangeAspect="1" noChangeArrowheads="1"/>
          </p:cNvPicPr>
          <p:nvPr/>
        </p:nvPicPr>
        <p:blipFill>
          <a:blip r:embed="rId2"/>
          <a:srcRect/>
          <a:stretch>
            <a:fillRect/>
          </a:stretch>
        </p:blipFill>
        <p:spPr bwMode="auto">
          <a:xfrm>
            <a:off x="317285" y="331052"/>
            <a:ext cx="11620537" cy="2476517"/>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2291785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961" y="1410159"/>
            <a:ext cx="10862632" cy="4340646"/>
          </a:xfrm>
        </p:spPr>
        <p:txBody>
          <a:bodyPr>
            <a:noAutofit/>
          </a:bodyPr>
          <a:lstStyle/>
          <a:p>
            <a:pPr algn="just">
              <a:lnSpc>
                <a:spcPct val="100000"/>
              </a:lnSpc>
            </a:pPr>
            <a:r>
              <a:rPr lang="en-US" sz="2400" dirty="0"/>
              <a:t>National consultation on “Designing Framework for e-Learning” in Feb 2019</a:t>
            </a:r>
          </a:p>
          <a:p>
            <a:pPr algn="just">
              <a:lnSpc>
                <a:spcPct val="100000"/>
              </a:lnSpc>
            </a:pPr>
            <a:r>
              <a:rPr lang="en-US" sz="2400" u="sng" dirty="0"/>
              <a:t>Schedule based Collaborative  Learning Programme </a:t>
            </a:r>
            <a:r>
              <a:rPr lang="en-US" sz="2400" dirty="0"/>
              <a:t>will be deployed</a:t>
            </a:r>
          </a:p>
          <a:p>
            <a:pPr algn="just">
              <a:lnSpc>
                <a:spcPct val="100000"/>
              </a:lnSpc>
            </a:pPr>
            <a:r>
              <a:rPr lang="en-US" sz="2400" u="sng" dirty="0"/>
              <a:t>Web based Learning system </a:t>
            </a:r>
            <a:r>
              <a:rPr lang="en-US" sz="2400" dirty="0"/>
              <a:t>in the line of </a:t>
            </a:r>
            <a:r>
              <a:rPr lang="en-US" sz="2400" u="sng" dirty="0" err="1"/>
              <a:t>eDX</a:t>
            </a:r>
            <a:r>
              <a:rPr lang="en-US" sz="2400" dirty="0"/>
              <a:t> will be in place</a:t>
            </a:r>
          </a:p>
          <a:p>
            <a:pPr algn="just">
              <a:lnSpc>
                <a:spcPct val="100000"/>
              </a:lnSpc>
            </a:pPr>
            <a:r>
              <a:rPr lang="en-US" sz="2400" dirty="0"/>
              <a:t>Design and develop innovative </a:t>
            </a:r>
            <a:r>
              <a:rPr lang="en-US" sz="2400" u="sng" dirty="0"/>
              <a:t>learning modules</a:t>
            </a:r>
          </a:p>
          <a:p>
            <a:pPr algn="just">
              <a:lnSpc>
                <a:spcPct val="100000"/>
              </a:lnSpc>
            </a:pPr>
            <a:r>
              <a:rPr lang="en-US" sz="2400" u="sng" dirty="0"/>
              <a:t>National level archive</a:t>
            </a:r>
            <a:r>
              <a:rPr lang="en-US" sz="2400" dirty="0"/>
              <a:t> of  medical learning material </a:t>
            </a:r>
          </a:p>
          <a:p>
            <a:pPr algn="just">
              <a:lnSpc>
                <a:spcPct val="100000"/>
              </a:lnSpc>
            </a:pPr>
            <a:r>
              <a:rPr lang="en-US" sz="2400" dirty="0"/>
              <a:t>Electronic Books and Journals to students and researchers in due course</a:t>
            </a:r>
          </a:p>
          <a:p>
            <a:pPr algn="just">
              <a:lnSpc>
                <a:spcPct val="100000"/>
              </a:lnSpc>
            </a:pPr>
            <a:r>
              <a:rPr lang="en-US" sz="2400" dirty="0"/>
              <a:t>Integration of NMCN with national programmes like Collab DDS, Health Access  at Aspirational districts, My Health Record, Ayushman Bharat etc. will be taken up in due course of time </a:t>
            </a:r>
          </a:p>
        </p:txBody>
      </p:sp>
      <p:sp>
        <p:nvSpPr>
          <p:cNvPr id="4" name="Rectangle 3"/>
          <p:cNvSpPr/>
          <p:nvPr/>
        </p:nvSpPr>
        <p:spPr>
          <a:xfrm>
            <a:off x="952853" y="220337"/>
            <a:ext cx="9733403" cy="762000"/>
          </a:xfrm>
          <a:prstGeom prst="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spcBef>
                <a:spcPct val="0"/>
              </a:spcBef>
            </a:pPr>
            <a:r>
              <a:rPr lang="en-US" sz="2800" b="1" dirty="0"/>
              <a:t>FUTURE - VISION </a:t>
            </a:r>
          </a:p>
        </p:txBody>
      </p:sp>
    </p:spTree>
    <p:extLst>
      <p:ext uri="{BB962C8B-B14F-4D97-AF65-F5344CB8AC3E}">
        <p14:creationId xmlns:p14="http://schemas.microsoft.com/office/powerpoint/2010/main" val="1697501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8" y="156732"/>
            <a:ext cx="9628743" cy="5755496"/>
          </a:xfrm>
          <a:prstGeom prst="rect">
            <a:avLst/>
          </a:prstGeom>
          <a:ln>
            <a:noFill/>
          </a:ln>
          <a:effectLst>
            <a:outerShdw blurRad="292100" dist="139700" dir="2700000" algn="tl" rotWithShape="0">
              <a:srgbClr val="333333">
                <a:alpha val="65000"/>
              </a:srgbClr>
            </a:outerShdw>
          </a:effectLst>
        </p:spPr>
      </p:pic>
      <p:sp>
        <p:nvSpPr>
          <p:cNvPr id="4" name="Title 1"/>
          <p:cNvSpPr>
            <a:spLocks noGrp="1"/>
          </p:cNvSpPr>
          <p:nvPr>
            <p:ph idx="1"/>
          </p:nvPr>
        </p:nvSpPr>
        <p:spPr>
          <a:xfrm>
            <a:off x="7616313" y="4413832"/>
            <a:ext cx="4399434" cy="1014698"/>
          </a:xfrm>
          <a:solidFill>
            <a:schemeClr val="accent2">
              <a:lumMod val="75000"/>
            </a:schemeClr>
          </a:solidFill>
        </p:spPr>
        <p:txBody>
          <a:bodyPr>
            <a:noAutofit/>
          </a:bodyPr>
          <a:lstStyle/>
          <a:p>
            <a:pPr>
              <a:buNone/>
            </a:pPr>
            <a:r>
              <a:rPr lang="en-IN" sz="6400" dirty="0">
                <a:latin typeface="Forte" pitchFamily="66" charset="0"/>
              </a:rPr>
              <a:t>Thank you...</a:t>
            </a:r>
          </a:p>
        </p:txBody>
      </p:sp>
      <p:sp>
        <p:nvSpPr>
          <p:cNvPr id="5" name="Slide Number Placeholder 4"/>
          <p:cNvSpPr>
            <a:spLocks noGrp="1"/>
          </p:cNvSpPr>
          <p:nvPr>
            <p:ph type="sldNum" sz="quarter" idx="12"/>
          </p:nvPr>
        </p:nvSpPr>
        <p:spPr/>
        <p:txBody>
          <a:bodyPr/>
          <a:lstStyle/>
          <a:p>
            <a:pPr>
              <a:defRPr/>
            </a:pPr>
            <a:fld id="{F5D5BCD2-70AC-4F6C-88DA-F5DC70AA759A}" type="slidenum">
              <a:rPr lang="en-GB" altLang="en-US" smtClean="0"/>
              <a:pPr>
                <a:defRPr/>
              </a:pPr>
              <a:t>23</a:t>
            </a:fld>
            <a:endParaRPr lang="en-GB" altLang="en-US"/>
          </a:p>
        </p:txBody>
      </p:sp>
      <p:pic>
        <p:nvPicPr>
          <p:cNvPr id="1026" name="Picture 2" descr="Image result for stbmi ph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695" y="2937561"/>
            <a:ext cx="1641515" cy="16415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73295" y="5764957"/>
            <a:ext cx="9044848" cy="461665"/>
          </a:xfrm>
          <a:prstGeom prst="rect">
            <a:avLst/>
          </a:prstGeom>
          <a:solidFill>
            <a:schemeClr val="accent4">
              <a:lumMod val="60000"/>
              <a:lumOff val="40000"/>
            </a:schemeClr>
          </a:solidFill>
          <a:ln>
            <a:solidFill>
              <a:schemeClr val="accent1">
                <a:lumMod val="75000"/>
              </a:schemeClr>
            </a:solidFill>
          </a:ln>
        </p:spPr>
        <p:txBody>
          <a:bodyPr wrap="square" rtlCol="0">
            <a:spAutoFit/>
          </a:bodyPr>
          <a:lstStyle/>
          <a:p>
            <a:pPr algn="ctr"/>
            <a:r>
              <a:rPr lang="en-US" sz="2400" b="1" dirty="0" smtClean="0"/>
              <a:t>School of Telemedicine &amp; Biomedical Informatics, SGPGIMS, Lucknow</a:t>
            </a:r>
            <a:endParaRPr lang="en-US" sz="2400" b="1" dirty="0"/>
          </a:p>
        </p:txBody>
      </p:sp>
    </p:spTree>
    <p:extLst>
      <p:ext uri="{BB962C8B-B14F-4D97-AF65-F5344CB8AC3E}">
        <p14:creationId xmlns:p14="http://schemas.microsoft.com/office/powerpoint/2010/main" val="452737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561" y="579693"/>
            <a:ext cx="11383998" cy="4478421"/>
          </a:xfrm>
        </p:spPr>
        <p:txBody>
          <a:bodyPr>
            <a:normAutofit/>
          </a:bodyPr>
          <a:lstStyle/>
          <a:p>
            <a:r>
              <a:rPr lang="en-IN" sz="2400" dirty="0">
                <a:latin typeface="Calibri" pitchFamily="34" charset="0"/>
                <a:cs typeface="Calibri" pitchFamily="34" charset="0"/>
              </a:rPr>
              <a:t>Half of the world’s population growth is expected to be concentrated in nine countries</a:t>
            </a:r>
          </a:p>
          <a:p>
            <a:r>
              <a:rPr lang="en-IN" sz="2400" dirty="0" smtClean="0">
                <a:latin typeface="Calibri" pitchFamily="34" charset="0"/>
                <a:cs typeface="Calibri" pitchFamily="34" charset="0"/>
              </a:rPr>
              <a:t>Most LMIC</a:t>
            </a:r>
          </a:p>
          <a:p>
            <a:pPr marL="285750" indent="-285750"/>
            <a:r>
              <a:rPr lang="en-IN" sz="2400" dirty="0">
                <a:latin typeface="Calibri" pitchFamily="34" charset="0"/>
                <a:cs typeface="Calibri" pitchFamily="34" charset="0"/>
              </a:rPr>
              <a:t>31% increase in surgical work between 2001 and 202</a:t>
            </a:r>
          </a:p>
          <a:p>
            <a:pPr marL="285750" indent="-285750"/>
            <a:r>
              <a:rPr lang="en-IN" sz="2400" dirty="0">
                <a:latin typeface="Calibri" pitchFamily="34" charset="0"/>
                <a:cs typeface="Calibri" pitchFamily="34" charset="0"/>
              </a:rPr>
              <a:t>The current and projected global demand for surgeons  is increasing substantially</a:t>
            </a:r>
          </a:p>
          <a:p>
            <a:pPr marL="285750" indent="-285750"/>
            <a:r>
              <a:rPr lang="en-IN" sz="2400" dirty="0">
                <a:latin typeface="Calibri" pitchFamily="34" charset="0"/>
                <a:cs typeface="Calibri" pitchFamily="34" charset="0"/>
              </a:rPr>
              <a:t>Novel ways to bridge the gap  of skilled healthcare providers should be </a:t>
            </a:r>
            <a:r>
              <a:rPr lang="en-IN" sz="2400" dirty="0" smtClean="0">
                <a:latin typeface="Calibri" pitchFamily="34" charset="0"/>
                <a:cs typeface="Calibri" pitchFamily="34" charset="0"/>
              </a:rPr>
              <a:t>explored</a:t>
            </a:r>
            <a:endParaRPr lang="en-IN" sz="2400" dirty="0">
              <a:latin typeface="Calibri" pitchFamily="34" charset="0"/>
              <a:cs typeface="Calibri" pitchFamily="34" charset="0"/>
            </a:endParaRPr>
          </a:p>
        </p:txBody>
      </p:sp>
      <p:sp>
        <p:nvSpPr>
          <p:cNvPr id="4" name="Slide Number Placeholder 3"/>
          <p:cNvSpPr>
            <a:spLocks noGrp="1"/>
          </p:cNvSpPr>
          <p:nvPr>
            <p:ph type="sldNum" sz="quarter" idx="12"/>
          </p:nvPr>
        </p:nvSpPr>
        <p:spPr>
          <a:xfrm>
            <a:off x="2571725" y="6245225"/>
            <a:ext cx="2844800" cy="476251"/>
          </a:xfrm>
        </p:spPr>
        <p:txBody>
          <a:bodyPr/>
          <a:lstStyle/>
          <a:p>
            <a:pPr>
              <a:defRPr/>
            </a:pPr>
            <a:fld id="{F5D5BCD2-70AC-4F6C-88DA-F5DC70AA759A}" type="slidenum">
              <a:rPr lang="en-GB" altLang="en-US" smtClean="0"/>
              <a:pPr>
                <a:defRPr/>
              </a:pPr>
              <a:t>3</a:t>
            </a:fld>
            <a:endParaRPr lang="en-GB" altLang="en-US" dirty="0"/>
          </a:p>
        </p:txBody>
      </p:sp>
      <p:grpSp>
        <p:nvGrpSpPr>
          <p:cNvPr id="5" name="Content Placeholder 3"/>
          <p:cNvGrpSpPr>
            <a:grpSpLocks noGrp="1"/>
          </p:cNvGrpSpPr>
          <p:nvPr/>
        </p:nvGrpSpPr>
        <p:grpSpPr>
          <a:xfrm>
            <a:off x="5255046" y="2926945"/>
            <a:ext cx="6682199" cy="3517921"/>
            <a:chOff x="265683" y="811471"/>
            <a:chExt cx="10491810" cy="5712116"/>
          </a:xfrm>
          <a:solidFill>
            <a:schemeClr val="bg1">
              <a:lumMod val="75000"/>
            </a:schemeClr>
          </a:solidFill>
        </p:grpSpPr>
        <p:sp>
          <p:nvSpPr>
            <p:cNvPr id="6" name="Freeform 5"/>
            <p:cNvSpPr>
              <a:spLocks/>
            </p:cNvSpPr>
            <p:nvPr/>
          </p:nvSpPr>
          <p:spPr bwMode="auto">
            <a:xfrm rot="730076">
              <a:off x="5065634" y="3000832"/>
              <a:ext cx="431691" cy="337408"/>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7" name="Freeform 6"/>
            <p:cNvSpPr>
              <a:spLocks/>
            </p:cNvSpPr>
            <p:nvPr/>
          </p:nvSpPr>
          <p:spPr bwMode="auto">
            <a:xfrm rot="926903">
              <a:off x="5077044" y="3023579"/>
              <a:ext cx="108398" cy="236943"/>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8" name="Freeform 7"/>
            <p:cNvSpPr>
              <a:spLocks/>
            </p:cNvSpPr>
            <p:nvPr/>
          </p:nvSpPr>
          <p:spPr bwMode="auto">
            <a:xfrm>
              <a:off x="5712220" y="2873830"/>
              <a:ext cx="228207" cy="100465"/>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 name="Freeform 8"/>
            <p:cNvSpPr>
              <a:spLocks/>
            </p:cNvSpPr>
            <p:nvPr/>
          </p:nvSpPr>
          <p:spPr bwMode="auto">
            <a:xfrm rot="471028">
              <a:off x="5320465" y="2748723"/>
              <a:ext cx="365131" cy="350677"/>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 name="Freeform 9"/>
            <p:cNvSpPr>
              <a:spLocks/>
            </p:cNvSpPr>
            <p:nvPr/>
          </p:nvSpPr>
          <p:spPr bwMode="auto">
            <a:xfrm>
              <a:off x="5630445" y="2959130"/>
              <a:ext cx="372738" cy="377214"/>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 name="Freeform 10"/>
            <p:cNvSpPr>
              <a:spLocks/>
            </p:cNvSpPr>
            <p:nvPr/>
          </p:nvSpPr>
          <p:spPr bwMode="auto">
            <a:xfrm>
              <a:off x="5620937" y="2591393"/>
              <a:ext cx="239617" cy="348781"/>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 name="Freeform 11"/>
            <p:cNvSpPr>
              <a:spLocks/>
            </p:cNvSpPr>
            <p:nvPr/>
          </p:nvSpPr>
          <p:spPr bwMode="auto">
            <a:xfrm>
              <a:off x="5590510" y="2663424"/>
              <a:ext cx="91283" cy="121315"/>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 name="Freeform 12"/>
            <p:cNvSpPr>
              <a:spLocks/>
            </p:cNvSpPr>
            <p:nvPr/>
          </p:nvSpPr>
          <p:spPr bwMode="auto">
            <a:xfrm rot="20966185">
              <a:off x="6046924" y="3180909"/>
              <a:ext cx="190172" cy="195242"/>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 name="Freeform 13"/>
            <p:cNvSpPr>
              <a:spLocks/>
            </p:cNvSpPr>
            <p:nvPr/>
          </p:nvSpPr>
          <p:spPr bwMode="auto">
            <a:xfrm>
              <a:off x="6035513" y="2877621"/>
              <a:ext cx="245322" cy="20092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 name="Freeform 14"/>
            <p:cNvSpPr>
              <a:spLocks/>
            </p:cNvSpPr>
            <p:nvPr/>
          </p:nvSpPr>
          <p:spPr bwMode="auto">
            <a:xfrm>
              <a:off x="5788289" y="2784739"/>
              <a:ext cx="190172" cy="98569"/>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6" name="Freeform 15"/>
            <p:cNvSpPr>
              <a:spLocks/>
            </p:cNvSpPr>
            <p:nvPr/>
          </p:nvSpPr>
          <p:spPr bwMode="auto">
            <a:xfrm>
              <a:off x="5923311" y="2887099"/>
              <a:ext cx="165451" cy="113733"/>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 name="Freeform 16"/>
            <p:cNvSpPr>
              <a:spLocks/>
            </p:cNvSpPr>
            <p:nvPr/>
          </p:nvSpPr>
          <p:spPr bwMode="auto">
            <a:xfrm>
              <a:off x="5929017" y="2839710"/>
              <a:ext cx="159745" cy="83404"/>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 name="Freeform 17"/>
            <p:cNvSpPr>
              <a:spLocks/>
            </p:cNvSpPr>
            <p:nvPr/>
          </p:nvSpPr>
          <p:spPr bwMode="auto">
            <a:xfrm>
              <a:off x="6107779" y="3055802"/>
              <a:ext cx="218698" cy="168705"/>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 name="Freeform 18"/>
            <p:cNvSpPr>
              <a:spLocks/>
            </p:cNvSpPr>
            <p:nvPr/>
          </p:nvSpPr>
          <p:spPr bwMode="auto">
            <a:xfrm>
              <a:off x="5620937" y="2919323"/>
              <a:ext cx="136924" cy="77718"/>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0" name="Freeform 19"/>
            <p:cNvSpPr>
              <a:spLocks/>
            </p:cNvSpPr>
            <p:nvPr/>
          </p:nvSpPr>
          <p:spPr bwMode="auto">
            <a:xfrm>
              <a:off x="5552475" y="2744932"/>
              <a:ext cx="85577" cy="89091"/>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1" name="Freeform 20"/>
            <p:cNvSpPr>
              <a:spLocks/>
            </p:cNvSpPr>
            <p:nvPr/>
          </p:nvSpPr>
          <p:spPr bwMode="auto">
            <a:xfrm rot="21133526">
              <a:off x="5830127" y="2955339"/>
              <a:ext cx="106497" cy="56867"/>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2" name="Freeform 21"/>
            <p:cNvSpPr>
              <a:spLocks/>
            </p:cNvSpPr>
            <p:nvPr/>
          </p:nvSpPr>
          <p:spPr bwMode="auto">
            <a:xfrm>
              <a:off x="5835832" y="2966712"/>
              <a:ext cx="171155" cy="178182"/>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3" name="Freeform 22"/>
            <p:cNvSpPr>
              <a:spLocks/>
            </p:cNvSpPr>
            <p:nvPr/>
          </p:nvSpPr>
          <p:spPr bwMode="auto">
            <a:xfrm>
              <a:off x="5906196" y="3029265"/>
              <a:ext cx="117907" cy="117524"/>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4" name="Freeform 23"/>
            <p:cNvSpPr>
              <a:spLocks/>
            </p:cNvSpPr>
            <p:nvPr/>
          </p:nvSpPr>
          <p:spPr bwMode="auto">
            <a:xfrm rot="286500">
              <a:off x="5991773" y="3101296"/>
              <a:ext cx="53248" cy="70136"/>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5" name="Freeform 24"/>
            <p:cNvSpPr>
              <a:spLocks/>
            </p:cNvSpPr>
            <p:nvPr/>
          </p:nvSpPr>
          <p:spPr bwMode="auto">
            <a:xfrm>
              <a:off x="5993675" y="2979980"/>
              <a:ext cx="85577" cy="6824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6" name="Freeform 25"/>
            <p:cNvSpPr>
              <a:spLocks/>
            </p:cNvSpPr>
            <p:nvPr/>
          </p:nvSpPr>
          <p:spPr bwMode="auto">
            <a:xfrm>
              <a:off x="6008889" y="3042534"/>
              <a:ext cx="119808" cy="115628"/>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7" name="Freeform 26"/>
            <p:cNvSpPr>
              <a:spLocks/>
            </p:cNvSpPr>
            <p:nvPr/>
          </p:nvSpPr>
          <p:spPr bwMode="auto">
            <a:xfrm>
              <a:off x="6041218" y="3114565"/>
              <a:ext cx="47544" cy="58761"/>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8" name="Freeform 27"/>
            <p:cNvSpPr>
              <a:spLocks/>
            </p:cNvSpPr>
            <p:nvPr/>
          </p:nvSpPr>
          <p:spPr bwMode="auto">
            <a:xfrm>
              <a:off x="6062137" y="3146789"/>
              <a:ext cx="77970" cy="72031"/>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9" name="Freeform 28"/>
            <p:cNvSpPr>
              <a:spLocks/>
            </p:cNvSpPr>
            <p:nvPr/>
          </p:nvSpPr>
          <p:spPr bwMode="auto">
            <a:xfrm>
              <a:off x="6014594" y="3135416"/>
              <a:ext cx="64659" cy="130794"/>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30" name="Freeform 29"/>
            <p:cNvSpPr>
              <a:spLocks/>
            </p:cNvSpPr>
            <p:nvPr/>
          </p:nvSpPr>
          <p:spPr bwMode="auto">
            <a:xfrm>
              <a:off x="5096062" y="2555377"/>
              <a:ext cx="131218" cy="195242"/>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31" name="Freeform 30"/>
            <p:cNvSpPr>
              <a:spLocks/>
            </p:cNvSpPr>
            <p:nvPr/>
          </p:nvSpPr>
          <p:spPr bwMode="auto">
            <a:xfrm>
              <a:off x="6986375" y="961220"/>
              <a:ext cx="522973" cy="665338"/>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32" name="Freeform 31"/>
            <p:cNvSpPr>
              <a:spLocks/>
            </p:cNvSpPr>
            <p:nvPr/>
          </p:nvSpPr>
          <p:spPr bwMode="auto">
            <a:xfrm>
              <a:off x="6676394" y="4875531"/>
              <a:ext cx="199682" cy="413230"/>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33" name="Freeform 32"/>
            <p:cNvSpPr>
              <a:spLocks/>
            </p:cNvSpPr>
            <p:nvPr/>
          </p:nvSpPr>
          <p:spPr bwMode="auto">
            <a:xfrm>
              <a:off x="10363837" y="5827097"/>
              <a:ext cx="214894" cy="244527"/>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34" name="Freeform 33"/>
            <p:cNvSpPr>
              <a:spLocks/>
            </p:cNvSpPr>
            <p:nvPr/>
          </p:nvSpPr>
          <p:spPr bwMode="auto">
            <a:xfrm>
              <a:off x="10550206" y="5607213"/>
              <a:ext cx="150236" cy="240735"/>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35" name="Freeform 34"/>
            <p:cNvSpPr>
              <a:spLocks/>
            </p:cNvSpPr>
            <p:nvPr/>
          </p:nvSpPr>
          <p:spPr bwMode="auto">
            <a:xfrm>
              <a:off x="8773996" y="4858471"/>
              <a:ext cx="1184773" cy="896595"/>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36" name="Freeform 35"/>
            <p:cNvSpPr>
              <a:spLocks/>
            </p:cNvSpPr>
            <p:nvPr/>
          </p:nvSpPr>
          <p:spPr bwMode="auto">
            <a:xfrm>
              <a:off x="9703938" y="5808141"/>
              <a:ext cx="104595" cy="142167"/>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37" name="Freeform 36"/>
            <p:cNvSpPr>
              <a:spLocks/>
            </p:cNvSpPr>
            <p:nvPr/>
          </p:nvSpPr>
          <p:spPr bwMode="auto">
            <a:xfrm>
              <a:off x="8697927" y="4318239"/>
              <a:ext cx="271946" cy="316557"/>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38" name="Freeform 37"/>
            <p:cNvSpPr>
              <a:spLocks/>
            </p:cNvSpPr>
            <p:nvPr/>
          </p:nvSpPr>
          <p:spPr bwMode="auto">
            <a:xfrm>
              <a:off x="8933740" y="4475570"/>
              <a:ext cx="169253" cy="206614"/>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39" name="Freeform 38"/>
            <p:cNvSpPr>
              <a:spLocks/>
            </p:cNvSpPr>
            <p:nvPr/>
          </p:nvSpPr>
          <p:spPr bwMode="auto">
            <a:xfrm>
              <a:off x="8549592" y="4710618"/>
              <a:ext cx="317587" cy="72031"/>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40" name="Freeform 39"/>
            <p:cNvSpPr>
              <a:spLocks/>
            </p:cNvSpPr>
            <p:nvPr/>
          </p:nvSpPr>
          <p:spPr bwMode="auto">
            <a:xfrm>
              <a:off x="3510024" y="2756305"/>
              <a:ext cx="190172" cy="214198"/>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41" name="Freeform 40"/>
            <p:cNvSpPr>
              <a:spLocks/>
            </p:cNvSpPr>
            <p:nvPr/>
          </p:nvSpPr>
          <p:spPr bwMode="auto">
            <a:xfrm>
              <a:off x="2728415" y="3838665"/>
              <a:ext cx="330900" cy="92881"/>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42" name="Freeform 41"/>
            <p:cNvSpPr>
              <a:spLocks/>
            </p:cNvSpPr>
            <p:nvPr/>
          </p:nvSpPr>
          <p:spPr bwMode="auto">
            <a:xfrm>
              <a:off x="3059315" y="3941025"/>
              <a:ext cx="205386" cy="56867"/>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43" name="Freeform 42"/>
            <p:cNvSpPr>
              <a:spLocks/>
            </p:cNvSpPr>
            <p:nvPr/>
          </p:nvSpPr>
          <p:spPr bwMode="auto">
            <a:xfrm>
              <a:off x="5769272" y="3311702"/>
              <a:ext cx="93184" cy="54970"/>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44" name="Freeform 43"/>
            <p:cNvSpPr>
              <a:spLocks/>
            </p:cNvSpPr>
            <p:nvPr/>
          </p:nvSpPr>
          <p:spPr bwMode="auto">
            <a:xfrm>
              <a:off x="5664676" y="3205551"/>
              <a:ext cx="38034" cy="73926"/>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45" name="Freeform 44"/>
            <p:cNvSpPr>
              <a:spLocks/>
            </p:cNvSpPr>
            <p:nvPr/>
          </p:nvSpPr>
          <p:spPr bwMode="auto">
            <a:xfrm>
              <a:off x="5655168" y="3129729"/>
              <a:ext cx="47542" cy="56867"/>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46" name="Freeform 45"/>
            <p:cNvSpPr>
              <a:spLocks/>
            </p:cNvSpPr>
            <p:nvPr/>
          </p:nvSpPr>
          <p:spPr bwMode="auto">
            <a:xfrm>
              <a:off x="6611735" y="3340135"/>
              <a:ext cx="47544" cy="9478"/>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47" name="Rectangle 46"/>
            <p:cNvSpPr>
              <a:spLocks noChangeArrowheads="1"/>
            </p:cNvSpPr>
            <p:nvPr/>
          </p:nvSpPr>
          <p:spPr bwMode="auto">
            <a:xfrm>
              <a:off x="6444383" y="3616885"/>
              <a:ext cx="0" cy="3791"/>
            </a:xfrm>
            <a:prstGeom prst="rect">
              <a:avLst/>
            </a:prstGeom>
            <a:grp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eaLnBrk="1" hangingPunct="1">
                <a:spcBef>
                  <a:spcPct val="15000"/>
                </a:spcBef>
              </a:pPr>
              <a:endParaRPr lang="en-US" sz="1867"/>
            </a:p>
          </p:txBody>
        </p:sp>
        <p:sp>
          <p:nvSpPr>
            <p:cNvPr id="48" name="Freeform 47"/>
            <p:cNvSpPr>
              <a:spLocks/>
            </p:cNvSpPr>
            <p:nvPr/>
          </p:nvSpPr>
          <p:spPr bwMode="auto">
            <a:xfrm>
              <a:off x="6134403" y="3161953"/>
              <a:ext cx="589534" cy="214198"/>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49" name="Freeform 48"/>
            <p:cNvSpPr>
              <a:spLocks/>
            </p:cNvSpPr>
            <p:nvPr/>
          </p:nvSpPr>
          <p:spPr bwMode="auto">
            <a:xfrm>
              <a:off x="6431072" y="3340135"/>
              <a:ext cx="216797" cy="174391"/>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50" name="Freeform 49"/>
            <p:cNvSpPr>
              <a:spLocks/>
            </p:cNvSpPr>
            <p:nvPr/>
          </p:nvSpPr>
          <p:spPr bwMode="auto">
            <a:xfrm>
              <a:off x="6402545" y="3478511"/>
              <a:ext cx="152138" cy="138375"/>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51" name="Freeform 50"/>
            <p:cNvSpPr>
              <a:spLocks/>
            </p:cNvSpPr>
            <p:nvPr/>
          </p:nvSpPr>
          <p:spPr bwMode="auto">
            <a:xfrm>
              <a:off x="6402545" y="3478511"/>
              <a:ext cx="152138" cy="138375"/>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52" name="Freeform 51"/>
            <p:cNvSpPr>
              <a:spLocks/>
            </p:cNvSpPr>
            <p:nvPr/>
          </p:nvSpPr>
          <p:spPr bwMode="auto">
            <a:xfrm>
              <a:off x="6929323" y="3740097"/>
              <a:ext cx="142629" cy="92881"/>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53" name="Freeform 52"/>
            <p:cNvSpPr>
              <a:spLocks/>
            </p:cNvSpPr>
            <p:nvPr/>
          </p:nvSpPr>
          <p:spPr bwMode="auto">
            <a:xfrm>
              <a:off x="6950242" y="3776111"/>
              <a:ext cx="224403" cy="259691"/>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54" name="Freeform 53"/>
            <p:cNvSpPr>
              <a:spLocks/>
            </p:cNvSpPr>
            <p:nvPr/>
          </p:nvSpPr>
          <p:spPr bwMode="auto">
            <a:xfrm>
              <a:off x="6668787" y="3942920"/>
              <a:ext cx="317588" cy="197137"/>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55" name="Freeform 54"/>
            <p:cNvSpPr>
              <a:spLocks/>
            </p:cNvSpPr>
            <p:nvPr/>
          </p:nvSpPr>
          <p:spPr bwMode="auto">
            <a:xfrm>
              <a:off x="6444383" y="3514526"/>
              <a:ext cx="589534" cy="504216"/>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56" name="Freeform 55"/>
            <p:cNvSpPr>
              <a:spLocks/>
            </p:cNvSpPr>
            <p:nvPr/>
          </p:nvSpPr>
          <p:spPr bwMode="auto">
            <a:xfrm>
              <a:off x="6950242" y="3832978"/>
              <a:ext cx="93185" cy="109942"/>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57" name="Freeform 56"/>
            <p:cNvSpPr>
              <a:spLocks/>
            </p:cNvSpPr>
            <p:nvPr/>
          </p:nvSpPr>
          <p:spPr bwMode="auto">
            <a:xfrm>
              <a:off x="6545175" y="3328762"/>
              <a:ext cx="298570" cy="299497"/>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58" name="Freeform 57"/>
            <p:cNvSpPr>
              <a:spLocks/>
            </p:cNvSpPr>
            <p:nvPr/>
          </p:nvSpPr>
          <p:spPr bwMode="auto">
            <a:xfrm>
              <a:off x="6716330" y="3247254"/>
              <a:ext cx="562910" cy="509902"/>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59" name="Freeform 58"/>
            <p:cNvSpPr>
              <a:spLocks/>
            </p:cNvSpPr>
            <p:nvPr/>
          </p:nvSpPr>
          <p:spPr bwMode="auto">
            <a:xfrm>
              <a:off x="6006987" y="2500407"/>
              <a:ext cx="190172" cy="128897"/>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60" name="Freeform 59"/>
            <p:cNvSpPr>
              <a:spLocks/>
            </p:cNvSpPr>
            <p:nvPr/>
          </p:nvSpPr>
          <p:spPr bwMode="auto">
            <a:xfrm>
              <a:off x="6090663" y="2322225"/>
              <a:ext cx="142630" cy="121315"/>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61" name="Freeform 60"/>
            <p:cNvSpPr>
              <a:spLocks/>
            </p:cNvSpPr>
            <p:nvPr/>
          </p:nvSpPr>
          <p:spPr bwMode="auto">
            <a:xfrm>
              <a:off x="6084958" y="2509884"/>
              <a:ext cx="279553" cy="25210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62" name="Freeform 61"/>
            <p:cNvSpPr>
              <a:spLocks/>
            </p:cNvSpPr>
            <p:nvPr/>
          </p:nvSpPr>
          <p:spPr bwMode="auto">
            <a:xfrm>
              <a:off x="6016496" y="2407524"/>
              <a:ext cx="228207" cy="128897"/>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63" name="Freeform 62"/>
            <p:cNvSpPr>
              <a:spLocks/>
            </p:cNvSpPr>
            <p:nvPr/>
          </p:nvSpPr>
          <p:spPr bwMode="auto">
            <a:xfrm>
              <a:off x="4936317" y="4140057"/>
              <a:ext cx="226305" cy="168705"/>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64" name="Freeform 63"/>
            <p:cNvSpPr>
              <a:spLocks/>
            </p:cNvSpPr>
            <p:nvPr/>
          </p:nvSpPr>
          <p:spPr bwMode="auto">
            <a:xfrm>
              <a:off x="4881166" y="4018742"/>
              <a:ext cx="176861" cy="132689"/>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65" name="Freeform 64"/>
            <p:cNvSpPr>
              <a:spLocks/>
            </p:cNvSpPr>
            <p:nvPr/>
          </p:nvSpPr>
          <p:spPr bwMode="auto">
            <a:xfrm>
              <a:off x="4890675" y="3694603"/>
              <a:ext cx="357524" cy="381005"/>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66" name="Freeform 65"/>
            <p:cNvSpPr>
              <a:spLocks/>
            </p:cNvSpPr>
            <p:nvPr/>
          </p:nvSpPr>
          <p:spPr bwMode="auto">
            <a:xfrm>
              <a:off x="6121090" y="3535377"/>
              <a:ext cx="338507" cy="326035"/>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67" name="Freeform 66"/>
            <p:cNvSpPr>
              <a:spLocks/>
            </p:cNvSpPr>
            <p:nvPr/>
          </p:nvSpPr>
          <p:spPr bwMode="auto">
            <a:xfrm>
              <a:off x="5658972" y="3478511"/>
              <a:ext cx="490645" cy="464409"/>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68" name="Freeform 67"/>
            <p:cNvSpPr>
              <a:spLocks/>
            </p:cNvSpPr>
            <p:nvPr/>
          </p:nvSpPr>
          <p:spPr bwMode="auto">
            <a:xfrm>
              <a:off x="5611428" y="3340135"/>
              <a:ext cx="123613" cy="231257"/>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69" name="Freeform 68"/>
            <p:cNvSpPr>
              <a:spLocks/>
            </p:cNvSpPr>
            <p:nvPr/>
          </p:nvSpPr>
          <p:spPr bwMode="auto">
            <a:xfrm>
              <a:off x="5004779" y="3395106"/>
              <a:ext cx="355622" cy="271063"/>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70" name="Freeform 69"/>
            <p:cNvSpPr>
              <a:spLocks/>
            </p:cNvSpPr>
            <p:nvPr/>
          </p:nvSpPr>
          <p:spPr bwMode="auto">
            <a:xfrm>
              <a:off x="4898282" y="3666170"/>
              <a:ext cx="245322" cy="212302"/>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71" name="Freeform 70"/>
            <p:cNvSpPr>
              <a:spLocks/>
            </p:cNvSpPr>
            <p:nvPr/>
          </p:nvSpPr>
          <p:spPr bwMode="auto">
            <a:xfrm>
              <a:off x="4909693" y="4140057"/>
              <a:ext cx="74167" cy="56867"/>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72" name="Freeform 71"/>
            <p:cNvSpPr>
              <a:spLocks/>
            </p:cNvSpPr>
            <p:nvPr/>
          </p:nvSpPr>
          <p:spPr bwMode="auto">
            <a:xfrm>
              <a:off x="6046924" y="3815919"/>
              <a:ext cx="486841" cy="595203"/>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73" name="Freeform 72"/>
            <p:cNvSpPr>
              <a:spLocks/>
            </p:cNvSpPr>
            <p:nvPr/>
          </p:nvSpPr>
          <p:spPr bwMode="auto">
            <a:xfrm>
              <a:off x="5143604" y="4206402"/>
              <a:ext cx="178762" cy="176286"/>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74" name="Freeform 73"/>
            <p:cNvSpPr>
              <a:spLocks/>
            </p:cNvSpPr>
            <p:nvPr/>
          </p:nvSpPr>
          <p:spPr bwMode="auto">
            <a:xfrm>
              <a:off x="5052321" y="4272746"/>
              <a:ext cx="127416" cy="109942"/>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75" name="Freeform 74"/>
            <p:cNvSpPr>
              <a:spLocks/>
            </p:cNvSpPr>
            <p:nvPr/>
          </p:nvSpPr>
          <p:spPr bwMode="auto">
            <a:xfrm>
              <a:off x="4993369" y="4234835"/>
              <a:ext cx="95086" cy="83404"/>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76" name="Rectangle 75"/>
            <p:cNvSpPr>
              <a:spLocks noChangeArrowheads="1"/>
            </p:cNvSpPr>
            <p:nvPr/>
          </p:nvSpPr>
          <p:spPr bwMode="auto">
            <a:xfrm>
              <a:off x="5132194" y="3666170"/>
              <a:ext cx="11410" cy="28434"/>
            </a:xfrm>
            <a:prstGeom prst="rect">
              <a:avLst/>
            </a:prstGeom>
            <a:grp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eaLnBrk="1" hangingPunct="1">
                <a:spcBef>
                  <a:spcPct val="15000"/>
                </a:spcBef>
              </a:pPr>
              <a:endParaRPr lang="en-US" sz="1867"/>
            </a:p>
          </p:txBody>
        </p:sp>
        <p:sp>
          <p:nvSpPr>
            <p:cNvPr id="77" name="Freeform 76"/>
            <p:cNvSpPr>
              <a:spLocks/>
            </p:cNvSpPr>
            <p:nvPr/>
          </p:nvSpPr>
          <p:spPr bwMode="auto">
            <a:xfrm>
              <a:off x="5132194" y="3340135"/>
              <a:ext cx="614257" cy="602785"/>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78" name="Freeform 77"/>
            <p:cNvSpPr>
              <a:spLocks/>
            </p:cNvSpPr>
            <p:nvPr/>
          </p:nvSpPr>
          <p:spPr bwMode="auto">
            <a:xfrm>
              <a:off x="5132194" y="3340135"/>
              <a:ext cx="614257" cy="602785"/>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79" name="Freeform 78"/>
            <p:cNvSpPr>
              <a:spLocks/>
            </p:cNvSpPr>
            <p:nvPr/>
          </p:nvSpPr>
          <p:spPr bwMode="auto">
            <a:xfrm>
              <a:off x="6881780" y="3328762"/>
              <a:ext cx="30428" cy="20852"/>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80" name="Freeform 79"/>
            <p:cNvSpPr>
              <a:spLocks/>
            </p:cNvSpPr>
            <p:nvPr/>
          </p:nvSpPr>
          <p:spPr bwMode="auto">
            <a:xfrm>
              <a:off x="6838041" y="3283268"/>
              <a:ext cx="17115" cy="28434"/>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81" name="Freeform 80"/>
            <p:cNvSpPr>
              <a:spLocks/>
            </p:cNvSpPr>
            <p:nvPr/>
          </p:nvSpPr>
          <p:spPr bwMode="auto">
            <a:xfrm>
              <a:off x="6006987" y="1596229"/>
              <a:ext cx="319490" cy="699459"/>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82" name="Freeform 81"/>
            <p:cNvSpPr>
              <a:spLocks/>
            </p:cNvSpPr>
            <p:nvPr/>
          </p:nvSpPr>
          <p:spPr bwMode="auto">
            <a:xfrm>
              <a:off x="6335986" y="2705126"/>
              <a:ext cx="19017" cy="9477"/>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83" name="Freeform 82"/>
            <p:cNvSpPr>
              <a:spLocks/>
            </p:cNvSpPr>
            <p:nvPr/>
          </p:nvSpPr>
          <p:spPr bwMode="auto">
            <a:xfrm>
              <a:off x="6214275" y="811471"/>
              <a:ext cx="4543218" cy="2424409"/>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84" name="Freeform 83"/>
            <p:cNvSpPr>
              <a:spLocks/>
            </p:cNvSpPr>
            <p:nvPr/>
          </p:nvSpPr>
          <p:spPr bwMode="auto">
            <a:xfrm>
              <a:off x="6912207" y="3340135"/>
              <a:ext cx="85578" cy="9478"/>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85" name="Freeform 84"/>
            <p:cNvSpPr>
              <a:spLocks/>
            </p:cNvSpPr>
            <p:nvPr/>
          </p:nvSpPr>
          <p:spPr bwMode="auto">
            <a:xfrm>
              <a:off x="6780989" y="2555377"/>
              <a:ext cx="1211398" cy="84731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86" name="Freeform 85"/>
            <p:cNvSpPr>
              <a:spLocks/>
            </p:cNvSpPr>
            <p:nvPr/>
          </p:nvSpPr>
          <p:spPr bwMode="auto">
            <a:xfrm>
              <a:off x="6855156" y="3311702"/>
              <a:ext cx="26624" cy="17059"/>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87" name="Rectangle 86"/>
            <p:cNvSpPr>
              <a:spLocks noChangeArrowheads="1"/>
            </p:cNvSpPr>
            <p:nvPr/>
          </p:nvSpPr>
          <p:spPr bwMode="auto">
            <a:xfrm>
              <a:off x="5875768" y="2871935"/>
              <a:ext cx="11410" cy="1895"/>
            </a:xfrm>
            <a:prstGeom prst="rect">
              <a:avLst/>
            </a:prstGeom>
            <a:grp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eaLnBrk="1" hangingPunct="1">
                <a:spcBef>
                  <a:spcPct val="15000"/>
                </a:spcBef>
              </a:pPr>
              <a:endParaRPr lang="en-US" sz="1867"/>
            </a:p>
          </p:txBody>
        </p:sp>
        <p:sp>
          <p:nvSpPr>
            <p:cNvPr id="88" name="Freeform 87"/>
            <p:cNvSpPr>
              <a:spLocks/>
            </p:cNvSpPr>
            <p:nvPr/>
          </p:nvSpPr>
          <p:spPr bwMode="auto">
            <a:xfrm>
              <a:off x="5531556" y="1491974"/>
              <a:ext cx="777806" cy="915550"/>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89" name="Freeform 88"/>
            <p:cNvSpPr>
              <a:spLocks/>
            </p:cNvSpPr>
            <p:nvPr/>
          </p:nvSpPr>
          <p:spPr bwMode="auto">
            <a:xfrm>
              <a:off x="5717925" y="1670156"/>
              <a:ext cx="384148" cy="875744"/>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0" name="Freeform 89"/>
            <p:cNvSpPr>
              <a:spLocks/>
            </p:cNvSpPr>
            <p:nvPr/>
          </p:nvSpPr>
          <p:spPr bwMode="auto">
            <a:xfrm>
              <a:off x="6046924" y="2705126"/>
              <a:ext cx="534384" cy="343094"/>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1" name="Freeform 90"/>
            <p:cNvSpPr>
              <a:spLocks/>
            </p:cNvSpPr>
            <p:nvPr/>
          </p:nvSpPr>
          <p:spPr bwMode="auto">
            <a:xfrm>
              <a:off x="6355003" y="2705126"/>
              <a:ext cx="66560" cy="36015"/>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2" name="Freeform 91"/>
            <p:cNvSpPr>
              <a:spLocks/>
            </p:cNvSpPr>
            <p:nvPr/>
          </p:nvSpPr>
          <p:spPr bwMode="auto">
            <a:xfrm>
              <a:off x="5980363" y="2555377"/>
              <a:ext cx="93185" cy="56867"/>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3" name="Freeform 92"/>
            <p:cNvSpPr>
              <a:spLocks/>
            </p:cNvSpPr>
            <p:nvPr/>
          </p:nvSpPr>
          <p:spPr bwMode="auto">
            <a:xfrm>
              <a:off x="5811110" y="2583811"/>
              <a:ext cx="290963" cy="259690"/>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4" name="Freeform 93"/>
            <p:cNvSpPr>
              <a:spLocks/>
            </p:cNvSpPr>
            <p:nvPr/>
          </p:nvSpPr>
          <p:spPr bwMode="auto">
            <a:xfrm>
              <a:off x="5396534" y="3804545"/>
              <a:ext cx="471628" cy="346885"/>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5" name="Freeform 94"/>
            <p:cNvSpPr>
              <a:spLocks/>
            </p:cNvSpPr>
            <p:nvPr/>
          </p:nvSpPr>
          <p:spPr bwMode="auto">
            <a:xfrm>
              <a:off x="5396534" y="3804545"/>
              <a:ext cx="471628" cy="346885"/>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6" name="Freeform 95"/>
            <p:cNvSpPr>
              <a:spLocks/>
            </p:cNvSpPr>
            <p:nvPr/>
          </p:nvSpPr>
          <p:spPr bwMode="auto">
            <a:xfrm>
              <a:off x="5031403" y="3757156"/>
              <a:ext cx="488742" cy="458723"/>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7" name="Freeform 96"/>
            <p:cNvSpPr>
              <a:spLocks/>
            </p:cNvSpPr>
            <p:nvPr/>
          </p:nvSpPr>
          <p:spPr bwMode="auto">
            <a:xfrm>
              <a:off x="6621244" y="4179864"/>
              <a:ext cx="281455" cy="379110"/>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8" name="Freeform 97"/>
            <p:cNvSpPr>
              <a:spLocks/>
            </p:cNvSpPr>
            <p:nvPr/>
          </p:nvSpPr>
          <p:spPr bwMode="auto">
            <a:xfrm>
              <a:off x="5811110" y="4151430"/>
              <a:ext cx="38034" cy="147853"/>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99" name="Freeform 98"/>
            <p:cNvSpPr>
              <a:spLocks/>
            </p:cNvSpPr>
            <p:nvPr/>
          </p:nvSpPr>
          <p:spPr bwMode="auto">
            <a:xfrm>
              <a:off x="5811110" y="4151430"/>
              <a:ext cx="38034" cy="147853"/>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0" name="Freeform 99"/>
            <p:cNvSpPr>
              <a:spLocks/>
            </p:cNvSpPr>
            <p:nvPr/>
          </p:nvSpPr>
          <p:spPr bwMode="auto">
            <a:xfrm>
              <a:off x="5792093" y="3815919"/>
              <a:ext cx="309980" cy="483365"/>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1" name="Freeform 100"/>
            <p:cNvSpPr>
              <a:spLocks/>
            </p:cNvSpPr>
            <p:nvPr/>
          </p:nvSpPr>
          <p:spPr bwMode="auto">
            <a:xfrm>
              <a:off x="5792093" y="3815919"/>
              <a:ext cx="309980" cy="483365"/>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2" name="Freeform 101"/>
            <p:cNvSpPr>
              <a:spLocks/>
            </p:cNvSpPr>
            <p:nvPr/>
          </p:nvSpPr>
          <p:spPr bwMode="auto">
            <a:xfrm>
              <a:off x="5887179" y="5184506"/>
              <a:ext cx="477332" cy="422707"/>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3" name="Freeform 102"/>
            <p:cNvSpPr>
              <a:spLocks/>
            </p:cNvSpPr>
            <p:nvPr/>
          </p:nvSpPr>
          <p:spPr bwMode="auto">
            <a:xfrm>
              <a:off x="5989872" y="5046130"/>
              <a:ext cx="283356" cy="280541"/>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4" name="Freeform 103"/>
            <p:cNvSpPr>
              <a:spLocks/>
            </p:cNvSpPr>
            <p:nvPr/>
          </p:nvSpPr>
          <p:spPr bwMode="auto">
            <a:xfrm>
              <a:off x="6280835" y="4830037"/>
              <a:ext cx="321392" cy="504216"/>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5" name="Freeform 104"/>
            <p:cNvSpPr>
              <a:spLocks/>
            </p:cNvSpPr>
            <p:nvPr/>
          </p:nvSpPr>
          <p:spPr bwMode="auto">
            <a:xfrm>
              <a:off x="6280835" y="4541914"/>
              <a:ext cx="311883" cy="316557"/>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6" name="Freeform 105"/>
            <p:cNvSpPr>
              <a:spLocks/>
            </p:cNvSpPr>
            <p:nvPr/>
          </p:nvSpPr>
          <p:spPr bwMode="auto">
            <a:xfrm>
              <a:off x="5754058" y="4689767"/>
              <a:ext cx="357524" cy="35636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7" name="Freeform 106"/>
            <p:cNvSpPr>
              <a:spLocks/>
            </p:cNvSpPr>
            <p:nvPr/>
          </p:nvSpPr>
          <p:spPr bwMode="auto">
            <a:xfrm>
              <a:off x="5754058" y="4354255"/>
              <a:ext cx="555303" cy="549710"/>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8" name="Freeform 107"/>
            <p:cNvSpPr>
              <a:spLocks/>
            </p:cNvSpPr>
            <p:nvPr/>
          </p:nvSpPr>
          <p:spPr bwMode="auto">
            <a:xfrm>
              <a:off x="6374020" y="3980831"/>
              <a:ext cx="443101" cy="422708"/>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09" name="Freeform 108"/>
            <p:cNvSpPr>
              <a:spLocks/>
            </p:cNvSpPr>
            <p:nvPr/>
          </p:nvSpPr>
          <p:spPr bwMode="auto">
            <a:xfrm>
              <a:off x="6402545" y="4373210"/>
              <a:ext cx="245323" cy="280541"/>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0" name="Freeform 109"/>
            <p:cNvSpPr>
              <a:spLocks/>
            </p:cNvSpPr>
            <p:nvPr/>
          </p:nvSpPr>
          <p:spPr bwMode="auto">
            <a:xfrm>
              <a:off x="6138206" y="4979786"/>
              <a:ext cx="226305" cy="214197"/>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1" name="Freeform 110"/>
            <p:cNvSpPr>
              <a:spLocks/>
            </p:cNvSpPr>
            <p:nvPr/>
          </p:nvSpPr>
          <p:spPr bwMode="auto">
            <a:xfrm>
              <a:off x="6054530" y="4403539"/>
              <a:ext cx="405067" cy="650173"/>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2" name="Freeform 111"/>
            <p:cNvSpPr>
              <a:spLocks/>
            </p:cNvSpPr>
            <p:nvPr/>
          </p:nvSpPr>
          <p:spPr bwMode="auto">
            <a:xfrm>
              <a:off x="5248200" y="4066131"/>
              <a:ext cx="224403" cy="168703"/>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3" name="Freeform 112"/>
            <p:cNvSpPr>
              <a:spLocks/>
            </p:cNvSpPr>
            <p:nvPr/>
          </p:nvSpPr>
          <p:spPr bwMode="auto">
            <a:xfrm>
              <a:off x="5248200" y="4066131"/>
              <a:ext cx="224403" cy="168703"/>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4" name="Freeform 113"/>
            <p:cNvSpPr>
              <a:spLocks/>
            </p:cNvSpPr>
            <p:nvPr/>
          </p:nvSpPr>
          <p:spPr bwMode="auto">
            <a:xfrm>
              <a:off x="5396534" y="4189341"/>
              <a:ext cx="28525" cy="7582"/>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5" name="Freeform 114"/>
            <p:cNvSpPr>
              <a:spLocks/>
            </p:cNvSpPr>
            <p:nvPr/>
          </p:nvSpPr>
          <p:spPr bwMode="auto">
            <a:xfrm>
              <a:off x="5396534" y="4189341"/>
              <a:ext cx="28525" cy="7582"/>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6" name="Freeform 115"/>
            <p:cNvSpPr>
              <a:spLocks/>
            </p:cNvSpPr>
            <p:nvPr/>
          </p:nvSpPr>
          <p:spPr bwMode="auto">
            <a:xfrm>
              <a:off x="5303349" y="4196924"/>
              <a:ext cx="121710" cy="157331"/>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7" name="Freeform 116"/>
            <p:cNvSpPr>
              <a:spLocks/>
            </p:cNvSpPr>
            <p:nvPr/>
          </p:nvSpPr>
          <p:spPr bwMode="auto">
            <a:xfrm>
              <a:off x="5484013" y="4075608"/>
              <a:ext cx="355622" cy="318452"/>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8" name="Freeform 117"/>
            <p:cNvSpPr>
              <a:spLocks/>
            </p:cNvSpPr>
            <p:nvPr/>
          </p:nvSpPr>
          <p:spPr bwMode="auto">
            <a:xfrm>
              <a:off x="5830127" y="4196924"/>
              <a:ext cx="384148" cy="223675"/>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19" name="Freeform 118"/>
            <p:cNvSpPr>
              <a:spLocks/>
            </p:cNvSpPr>
            <p:nvPr/>
          </p:nvSpPr>
          <p:spPr bwMode="auto">
            <a:xfrm>
              <a:off x="5717925" y="4403539"/>
              <a:ext cx="233913" cy="278645"/>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0" name="Freeform 119"/>
            <p:cNvSpPr>
              <a:spLocks/>
            </p:cNvSpPr>
            <p:nvPr/>
          </p:nvSpPr>
          <p:spPr bwMode="auto">
            <a:xfrm>
              <a:off x="5670382" y="4460406"/>
              <a:ext cx="140728" cy="155435"/>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1" name="Freeform 120"/>
            <p:cNvSpPr>
              <a:spLocks/>
            </p:cNvSpPr>
            <p:nvPr/>
          </p:nvSpPr>
          <p:spPr bwMode="auto">
            <a:xfrm>
              <a:off x="5632348" y="4151430"/>
              <a:ext cx="224403" cy="308975"/>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2" name="Freeform 121"/>
            <p:cNvSpPr>
              <a:spLocks/>
            </p:cNvSpPr>
            <p:nvPr/>
          </p:nvSpPr>
          <p:spPr bwMode="auto">
            <a:xfrm>
              <a:off x="5632348" y="4151430"/>
              <a:ext cx="224403" cy="308975"/>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3" name="Freeform 122"/>
            <p:cNvSpPr>
              <a:spLocks/>
            </p:cNvSpPr>
            <p:nvPr/>
          </p:nvSpPr>
          <p:spPr bwMode="auto">
            <a:xfrm>
              <a:off x="5425059" y="4140057"/>
              <a:ext cx="76069" cy="187660"/>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4" name="Freeform 123"/>
            <p:cNvSpPr>
              <a:spLocks/>
            </p:cNvSpPr>
            <p:nvPr/>
          </p:nvSpPr>
          <p:spPr bwMode="auto">
            <a:xfrm>
              <a:off x="5396534" y="4189341"/>
              <a:ext cx="66560" cy="147853"/>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5" name="Freeform 124"/>
            <p:cNvSpPr>
              <a:spLocks/>
            </p:cNvSpPr>
            <p:nvPr/>
          </p:nvSpPr>
          <p:spPr bwMode="auto">
            <a:xfrm>
              <a:off x="5746451" y="5019592"/>
              <a:ext cx="384148" cy="388588"/>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6" name="Freeform 125"/>
            <p:cNvSpPr>
              <a:spLocks/>
            </p:cNvSpPr>
            <p:nvPr/>
          </p:nvSpPr>
          <p:spPr bwMode="auto">
            <a:xfrm>
              <a:off x="5425059" y="3954293"/>
              <a:ext cx="95086" cy="111838"/>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7" name="Freeform 126"/>
            <p:cNvSpPr>
              <a:spLocks/>
            </p:cNvSpPr>
            <p:nvPr/>
          </p:nvSpPr>
          <p:spPr bwMode="auto">
            <a:xfrm>
              <a:off x="265683" y="1478705"/>
              <a:ext cx="810134" cy="1101315"/>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8" name="Freeform 127"/>
            <p:cNvSpPr>
              <a:spLocks/>
            </p:cNvSpPr>
            <p:nvPr/>
          </p:nvSpPr>
          <p:spPr bwMode="auto">
            <a:xfrm>
              <a:off x="1075817" y="1433211"/>
              <a:ext cx="2538801" cy="1734429"/>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29" name="Freeform 128"/>
            <p:cNvSpPr>
              <a:spLocks/>
            </p:cNvSpPr>
            <p:nvPr/>
          </p:nvSpPr>
          <p:spPr bwMode="auto">
            <a:xfrm>
              <a:off x="1555052" y="2877621"/>
              <a:ext cx="1719158" cy="88522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0" name="Freeform 129"/>
            <p:cNvSpPr>
              <a:spLocks/>
            </p:cNvSpPr>
            <p:nvPr/>
          </p:nvSpPr>
          <p:spPr bwMode="auto">
            <a:xfrm>
              <a:off x="2652346" y="4079399"/>
              <a:ext cx="133121" cy="134585"/>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1" name="Freeform 130"/>
            <p:cNvSpPr>
              <a:spLocks/>
            </p:cNvSpPr>
            <p:nvPr/>
          </p:nvSpPr>
          <p:spPr bwMode="auto">
            <a:xfrm>
              <a:off x="2699890" y="4202611"/>
              <a:ext cx="114103" cy="83404"/>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2" name="Freeform 131"/>
            <p:cNvSpPr>
              <a:spLocks/>
            </p:cNvSpPr>
            <p:nvPr/>
          </p:nvSpPr>
          <p:spPr bwMode="auto">
            <a:xfrm>
              <a:off x="2804484" y="4249999"/>
              <a:ext cx="169254" cy="72031"/>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3" name="Freeform 132"/>
            <p:cNvSpPr>
              <a:spLocks/>
            </p:cNvSpPr>
            <p:nvPr/>
          </p:nvSpPr>
          <p:spPr bwMode="auto">
            <a:xfrm>
              <a:off x="2916686" y="4166595"/>
              <a:ext cx="348015" cy="454960"/>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4" name="Freeform 133"/>
            <p:cNvSpPr>
              <a:spLocks/>
            </p:cNvSpPr>
            <p:nvPr/>
          </p:nvSpPr>
          <p:spPr bwMode="auto">
            <a:xfrm>
              <a:off x="2604803" y="4052862"/>
              <a:ext cx="180663" cy="83404"/>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5" name="Freeform 134"/>
            <p:cNvSpPr>
              <a:spLocks/>
            </p:cNvSpPr>
            <p:nvPr/>
          </p:nvSpPr>
          <p:spPr bwMode="auto">
            <a:xfrm>
              <a:off x="2509717" y="4003577"/>
              <a:ext cx="142629" cy="117524"/>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6" name="Freeform 135"/>
            <p:cNvSpPr>
              <a:spLocks/>
            </p:cNvSpPr>
            <p:nvPr/>
          </p:nvSpPr>
          <p:spPr bwMode="auto">
            <a:xfrm>
              <a:off x="1779455" y="3510734"/>
              <a:ext cx="903318" cy="589517"/>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7" name="Freeform 136"/>
            <p:cNvSpPr>
              <a:spLocks/>
            </p:cNvSpPr>
            <p:nvPr/>
          </p:nvSpPr>
          <p:spPr bwMode="auto">
            <a:xfrm rot="20747712">
              <a:off x="3257094" y="1148879"/>
              <a:ext cx="973683" cy="1070986"/>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8" name="Freeform 137"/>
            <p:cNvSpPr>
              <a:spLocks/>
            </p:cNvSpPr>
            <p:nvPr/>
          </p:nvSpPr>
          <p:spPr bwMode="auto">
            <a:xfrm>
              <a:off x="2098945" y="1437003"/>
              <a:ext cx="49445" cy="43598"/>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39" name="Freeform 138"/>
            <p:cNvSpPr>
              <a:spLocks/>
            </p:cNvSpPr>
            <p:nvPr/>
          </p:nvSpPr>
          <p:spPr bwMode="auto">
            <a:xfrm>
              <a:off x="2521128" y="1789575"/>
              <a:ext cx="0" cy="5687"/>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0" name="Freeform 139"/>
            <p:cNvSpPr>
              <a:spLocks/>
            </p:cNvSpPr>
            <p:nvPr/>
          </p:nvSpPr>
          <p:spPr bwMode="auto">
            <a:xfrm>
              <a:off x="2949015" y="1829382"/>
              <a:ext cx="3803" cy="7582"/>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1" name="Freeform 140"/>
            <p:cNvSpPr>
              <a:spLocks/>
            </p:cNvSpPr>
            <p:nvPr/>
          </p:nvSpPr>
          <p:spPr bwMode="auto">
            <a:xfrm>
              <a:off x="2528734" y="1330852"/>
              <a:ext cx="17115" cy="17061"/>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2" name="Freeform 141"/>
            <p:cNvSpPr>
              <a:spLocks/>
            </p:cNvSpPr>
            <p:nvPr/>
          </p:nvSpPr>
          <p:spPr bwMode="auto">
            <a:xfrm>
              <a:off x="2753138" y="1890040"/>
              <a:ext cx="173056" cy="144062"/>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3" name="Freeform 142"/>
            <p:cNvSpPr>
              <a:spLocks/>
            </p:cNvSpPr>
            <p:nvPr/>
          </p:nvSpPr>
          <p:spPr bwMode="auto">
            <a:xfrm>
              <a:off x="2614311" y="1457854"/>
              <a:ext cx="716950" cy="477679"/>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4" name="Freeform 143"/>
            <p:cNvSpPr>
              <a:spLocks/>
            </p:cNvSpPr>
            <p:nvPr/>
          </p:nvSpPr>
          <p:spPr bwMode="auto">
            <a:xfrm>
              <a:off x="1994349" y="1378241"/>
              <a:ext cx="190172" cy="174391"/>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5" name="Freeform 144"/>
            <p:cNvSpPr>
              <a:spLocks/>
            </p:cNvSpPr>
            <p:nvPr/>
          </p:nvSpPr>
          <p:spPr bwMode="auto">
            <a:xfrm>
              <a:off x="2195932" y="1313792"/>
              <a:ext cx="173057" cy="111837"/>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6" name="Freeform 145"/>
            <p:cNvSpPr>
              <a:spLocks/>
            </p:cNvSpPr>
            <p:nvPr/>
          </p:nvSpPr>
          <p:spPr bwMode="auto">
            <a:xfrm>
              <a:off x="2123667" y="1255030"/>
              <a:ext cx="131220" cy="73927"/>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7" name="Freeform 146"/>
            <p:cNvSpPr>
              <a:spLocks/>
            </p:cNvSpPr>
            <p:nvPr/>
          </p:nvSpPr>
          <p:spPr bwMode="auto">
            <a:xfrm>
              <a:off x="2382301" y="1328957"/>
              <a:ext cx="110300" cy="96672"/>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8" name="Freeform 147"/>
            <p:cNvSpPr>
              <a:spLocks/>
            </p:cNvSpPr>
            <p:nvPr/>
          </p:nvSpPr>
          <p:spPr bwMode="auto">
            <a:xfrm>
              <a:off x="2494503" y="1387718"/>
              <a:ext cx="43739" cy="54972"/>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49" name="Freeform 148"/>
            <p:cNvSpPr>
              <a:spLocks/>
            </p:cNvSpPr>
            <p:nvPr/>
          </p:nvSpPr>
          <p:spPr bwMode="auto">
            <a:xfrm>
              <a:off x="2483093" y="1311896"/>
              <a:ext cx="258634" cy="123211"/>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0" name="Freeform 149"/>
            <p:cNvSpPr>
              <a:spLocks/>
            </p:cNvSpPr>
            <p:nvPr/>
          </p:nvSpPr>
          <p:spPr bwMode="auto">
            <a:xfrm>
              <a:off x="2279608" y="1234179"/>
              <a:ext cx="53248" cy="45493"/>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1" name="Freeform 150"/>
            <p:cNvSpPr>
              <a:spLocks/>
            </p:cNvSpPr>
            <p:nvPr/>
          </p:nvSpPr>
          <p:spPr bwMode="auto">
            <a:xfrm flipV="1">
              <a:off x="2483093" y="946056"/>
              <a:ext cx="258634" cy="386692"/>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2" name="Freeform 151"/>
            <p:cNvSpPr>
              <a:spLocks/>
            </p:cNvSpPr>
            <p:nvPr/>
          </p:nvSpPr>
          <p:spPr bwMode="auto">
            <a:xfrm>
              <a:off x="2488798" y="1266403"/>
              <a:ext cx="43740" cy="20852"/>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3" name="Freeform 152"/>
            <p:cNvSpPr>
              <a:spLocks/>
            </p:cNvSpPr>
            <p:nvPr/>
          </p:nvSpPr>
          <p:spPr bwMode="auto">
            <a:xfrm>
              <a:off x="2465977" y="1211433"/>
              <a:ext cx="39937" cy="56867"/>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4" name="Freeform 153"/>
            <p:cNvSpPr>
              <a:spLocks/>
            </p:cNvSpPr>
            <p:nvPr/>
          </p:nvSpPr>
          <p:spPr bwMode="auto">
            <a:xfrm>
              <a:off x="2386105" y="1184895"/>
              <a:ext cx="72266" cy="81508"/>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5" name="Freeform 154"/>
            <p:cNvSpPr>
              <a:spLocks/>
            </p:cNvSpPr>
            <p:nvPr/>
          </p:nvSpPr>
          <p:spPr bwMode="auto">
            <a:xfrm>
              <a:off x="2095141" y="1480601"/>
              <a:ext cx="323293" cy="280541"/>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6" name="Freeform 155"/>
            <p:cNvSpPr>
              <a:spLocks/>
            </p:cNvSpPr>
            <p:nvPr/>
          </p:nvSpPr>
          <p:spPr bwMode="auto">
            <a:xfrm>
              <a:off x="3327458" y="4030115"/>
              <a:ext cx="43739" cy="22747"/>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grpFill/>
            <a:ln w="6350"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7" name="Freeform 156"/>
            <p:cNvSpPr>
              <a:spLocks/>
            </p:cNvSpPr>
            <p:nvPr/>
          </p:nvSpPr>
          <p:spPr bwMode="auto">
            <a:xfrm>
              <a:off x="4576890" y="1912786"/>
              <a:ext cx="157844" cy="60658"/>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9525" cap="flat" cmpd="sng">
              <a:solidFill>
                <a:schemeClr val="bg2"/>
              </a:solidFill>
              <a:prstDash val="solid"/>
              <a:round/>
              <a:headEnd/>
              <a:tailEnd/>
            </a:ln>
            <a:effectLst/>
            <a:ex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8" name="Freeform 157"/>
            <p:cNvSpPr>
              <a:spLocks/>
            </p:cNvSpPr>
            <p:nvPr/>
          </p:nvSpPr>
          <p:spPr bwMode="auto">
            <a:xfrm>
              <a:off x="4908749" y="6301808"/>
              <a:ext cx="258634" cy="221779"/>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59" name="Freeform 158"/>
            <p:cNvSpPr>
              <a:spLocks/>
            </p:cNvSpPr>
            <p:nvPr/>
          </p:nvSpPr>
          <p:spPr bwMode="auto">
            <a:xfrm>
              <a:off x="9622164" y="4513481"/>
              <a:ext cx="209190" cy="202823"/>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grpSp>
          <p:nvGrpSpPr>
            <p:cNvPr id="160" name="Group 158"/>
            <p:cNvGrpSpPr>
              <a:grpSpLocks/>
            </p:cNvGrpSpPr>
            <p:nvPr/>
          </p:nvGrpSpPr>
          <p:grpSpPr bwMode="auto">
            <a:xfrm>
              <a:off x="5143604" y="2377195"/>
              <a:ext cx="300472" cy="439768"/>
              <a:chOff x="2201" y="1250"/>
              <a:chExt cx="133" cy="193"/>
            </a:xfrm>
            <a:grpFill/>
          </p:grpSpPr>
          <p:sp>
            <p:nvSpPr>
              <p:cNvPr id="200" name="Freeform 199"/>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201" name="Freeform 200"/>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grpSp>
        <p:sp>
          <p:nvSpPr>
            <p:cNvPr id="161" name="Freeform 160"/>
            <p:cNvSpPr>
              <a:spLocks/>
            </p:cNvSpPr>
            <p:nvPr/>
          </p:nvSpPr>
          <p:spPr bwMode="auto">
            <a:xfrm>
              <a:off x="6320772" y="3391315"/>
              <a:ext cx="87479" cy="53075"/>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62" name="Freeform 161"/>
            <p:cNvSpPr>
              <a:spLocks/>
            </p:cNvSpPr>
            <p:nvPr/>
          </p:nvSpPr>
          <p:spPr bwMode="auto">
            <a:xfrm>
              <a:off x="7598730" y="2657737"/>
              <a:ext cx="1806638" cy="1251063"/>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63" name="Freeform 162"/>
            <p:cNvSpPr>
              <a:spLocks/>
            </p:cNvSpPr>
            <p:nvPr/>
          </p:nvSpPr>
          <p:spPr bwMode="auto">
            <a:xfrm>
              <a:off x="7651979" y="4530540"/>
              <a:ext cx="68462" cy="81509"/>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64" name="Freeform 163"/>
            <p:cNvSpPr>
              <a:spLocks/>
            </p:cNvSpPr>
            <p:nvPr/>
          </p:nvSpPr>
          <p:spPr bwMode="auto">
            <a:xfrm>
              <a:off x="8633268" y="3908800"/>
              <a:ext cx="64659" cy="64449"/>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65" name="Freeform 164"/>
            <p:cNvSpPr>
              <a:spLocks/>
            </p:cNvSpPr>
            <p:nvPr/>
          </p:nvSpPr>
          <p:spPr bwMode="auto">
            <a:xfrm>
              <a:off x="8981283" y="3749574"/>
              <a:ext cx="38034" cy="111838"/>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66" name="Freeform 165"/>
            <p:cNvSpPr>
              <a:spLocks/>
            </p:cNvSpPr>
            <p:nvPr/>
          </p:nvSpPr>
          <p:spPr bwMode="auto">
            <a:xfrm>
              <a:off x="9262738" y="3459555"/>
              <a:ext cx="55151" cy="83404"/>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67" name="Freeform 166"/>
            <p:cNvSpPr>
              <a:spLocks/>
            </p:cNvSpPr>
            <p:nvPr/>
          </p:nvSpPr>
          <p:spPr bwMode="auto">
            <a:xfrm>
              <a:off x="9329299" y="3031161"/>
              <a:ext cx="412673" cy="447350"/>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68" name="Freeform 167"/>
            <p:cNvSpPr>
              <a:spLocks/>
            </p:cNvSpPr>
            <p:nvPr/>
          </p:nvSpPr>
          <p:spPr bwMode="auto">
            <a:xfrm>
              <a:off x="9620262" y="2619826"/>
              <a:ext cx="74168" cy="365842"/>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69" name="Freeform 168"/>
            <p:cNvSpPr>
              <a:spLocks/>
            </p:cNvSpPr>
            <p:nvPr/>
          </p:nvSpPr>
          <p:spPr bwMode="auto">
            <a:xfrm>
              <a:off x="8960365" y="3963772"/>
              <a:ext cx="169253" cy="233152"/>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0" name="Freeform 169"/>
            <p:cNvSpPr>
              <a:spLocks/>
            </p:cNvSpPr>
            <p:nvPr/>
          </p:nvSpPr>
          <p:spPr bwMode="auto">
            <a:xfrm>
              <a:off x="9028827" y="4234835"/>
              <a:ext cx="138825" cy="109942"/>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1" name="Freeform 170"/>
            <p:cNvSpPr>
              <a:spLocks/>
            </p:cNvSpPr>
            <p:nvPr/>
          </p:nvSpPr>
          <p:spPr bwMode="auto">
            <a:xfrm>
              <a:off x="8019011" y="2714603"/>
              <a:ext cx="931845" cy="466305"/>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2" name="Line 449"/>
            <p:cNvSpPr>
              <a:spLocks noChangeShapeType="1"/>
            </p:cNvSpPr>
            <p:nvPr/>
          </p:nvSpPr>
          <p:spPr bwMode="auto">
            <a:xfrm>
              <a:off x="8914723" y="3984622"/>
              <a:ext cx="0" cy="0"/>
            </a:xfrm>
            <a:prstGeom prst="line">
              <a:avLst/>
            </a:prstGeom>
            <a:grpFill/>
            <a:ln w="0">
              <a:solidFill>
                <a:schemeClr val="bg2"/>
              </a:solidFill>
              <a:round/>
              <a:headEnd/>
              <a:tailEnd/>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3" name="Freeform 172"/>
            <p:cNvSpPr>
              <a:spLocks/>
            </p:cNvSpPr>
            <p:nvPr/>
          </p:nvSpPr>
          <p:spPr bwMode="auto">
            <a:xfrm>
              <a:off x="9093485" y="3131624"/>
              <a:ext cx="148334" cy="185764"/>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a:noFill/>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4" name="Freeform 173"/>
            <p:cNvSpPr>
              <a:spLocks/>
            </p:cNvSpPr>
            <p:nvPr/>
          </p:nvSpPr>
          <p:spPr bwMode="auto">
            <a:xfrm>
              <a:off x="9150537" y="3298433"/>
              <a:ext cx="102693" cy="125106"/>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5" name="Freeform 174"/>
            <p:cNvSpPr>
              <a:spLocks/>
            </p:cNvSpPr>
            <p:nvPr/>
          </p:nvSpPr>
          <p:spPr bwMode="auto">
            <a:xfrm>
              <a:off x="3498614" y="5368374"/>
              <a:ext cx="152138" cy="199033"/>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6" name="Freeform 175"/>
            <p:cNvSpPr>
              <a:spLocks/>
            </p:cNvSpPr>
            <p:nvPr/>
          </p:nvSpPr>
          <p:spPr bwMode="auto">
            <a:xfrm>
              <a:off x="2842518" y="4543810"/>
              <a:ext cx="384148" cy="468200"/>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7" name="Freeform 176"/>
            <p:cNvSpPr>
              <a:spLocks/>
            </p:cNvSpPr>
            <p:nvPr/>
          </p:nvSpPr>
          <p:spPr bwMode="auto">
            <a:xfrm>
              <a:off x="3087841" y="4395957"/>
              <a:ext cx="1059260" cy="1088046"/>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8" name="Freeform 177"/>
            <p:cNvSpPr>
              <a:spLocks/>
            </p:cNvSpPr>
            <p:nvPr/>
          </p:nvSpPr>
          <p:spPr bwMode="auto">
            <a:xfrm>
              <a:off x="3072627" y="5114370"/>
              <a:ext cx="566714" cy="1131644"/>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79" name="Freeform 178"/>
            <p:cNvSpPr>
              <a:spLocks/>
            </p:cNvSpPr>
            <p:nvPr/>
          </p:nvSpPr>
          <p:spPr bwMode="auto">
            <a:xfrm>
              <a:off x="2996558" y="4994951"/>
              <a:ext cx="290963" cy="1408393"/>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0" name="Freeform 179"/>
            <p:cNvSpPr>
              <a:spLocks/>
            </p:cNvSpPr>
            <p:nvPr/>
          </p:nvSpPr>
          <p:spPr bwMode="auto">
            <a:xfrm>
              <a:off x="3380707" y="5057503"/>
              <a:ext cx="239617" cy="22367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1" name="Freeform 180"/>
            <p:cNvSpPr>
              <a:spLocks/>
            </p:cNvSpPr>
            <p:nvPr/>
          </p:nvSpPr>
          <p:spPr bwMode="auto">
            <a:xfrm>
              <a:off x="3196239" y="4809187"/>
              <a:ext cx="319490" cy="343094"/>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2" name="Freeform 181"/>
            <p:cNvSpPr>
              <a:spLocks/>
            </p:cNvSpPr>
            <p:nvPr/>
          </p:nvSpPr>
          <p:spPr bwMode="auto">
            <a:xfrm>
              <a:off x="3420642" y="4289806"/>
              <a:ext cx="140728" cy="214197"/>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3" name="Freeform 182"/>
            <p:cNvSpPr>
              <a:spLocks/>
            </p:cNvSpPr>
            <p:nvPr/>
          </p:nvSpPr>
          <p:spPr bwMode="auto">
            <a:xfrm>
              <a:off x="3639341" y="4365628"/>
              <a:ext cx="91283" cy="111837"/>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4" name="Freeform 183"/>
            <p:cNvSpPr>
              <a:spLocks/>
            </p:cNvSpPr>
            <p:nvPr/>
          </p:nvSpPr>
          <p:spPr bwMode="auto">
            <a:xfrm>
              <a:off x="3527139" y="4361837"/>
              <a:ext cx="116006" cy="130792"/>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5" name="Freeform 184"/>
            <p:cNvSpPr>
              <a:spLocks/>
            </p:cNvSpPr>
            <p:nvPr/>
          </p:nvSpPr>
          <p:spPr bwMode="auto">
            <a:xfrm>
              <a:off x="3091645" y="4189341"/>
              <a:ext cx="399362" cy="335513"/>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6" name="Freeform 185"/>
            <p:cNvSpPr>
              <a:spLocks/>
            </p:cNvSpPr>
            <p:nvPr/>
          </p:nvSpPr>
          <p:spPr bwMode="auto">
            <a:xfrm>
              <a:off x="2865339" y="4486943"/>
              <a:ext cx="161647" cy="17818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7" name="Freeform 186"/>
            <p:cNvSpPr>
              <a:spLocks/>
            </p:cNvSpPr>
            <p:nvPr/>
          </p:nvSpPr>
          <p:spPr bwMode="auto">
            <a:xfrm>
              <a:off x="5700810" y="2504198"/>
              <a:ext cx="58953" cy="115628"/>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8" name="Freeform 187"/>
            <p:cNvSpPr>
              <a:spLocks/>
            </p:cNvSpPr>
            <p:nvPr/>
          </p:nvSpPr>
          <p:spPr bwMode="auto">
            <a:xfrm>
              <a:off x="7212680" y="3323076"/>
              <a:ext cx="524876" cy="498529"/>
            </a:xfrm>
            <a:custGeom>
              <a:avLst/>
              <a:gdLst>
                <a:gd name="T0" fmla="*/ 466397904 w 10944"/>
                <a:gd name="T1" fmla="*/ 611944579 h 10652"/>
                <a:gd name="T2" fmla="*/ 517357383 w 10944"/>
                <a:gd name="T3" fmla="*/ 582817865 h 10652"/>
                <a:gd name="T4" fmla="*/ 462547877 w 10944"/>
                <a:gd name="T5" fmla="*/ 488039035 h 10652"/>
                <a:gd name="T6" fmla="*/ 473072204 w 10944"/>
                <a:gd name="T7" fmla="*/ 451330707 h 10652"/>
                <a:gd name="T8" fmla="*/ 492840160 w 10944"/>
                <a:gd name="T9" fmla="*/ 428221700 h 10652"/>
                <a:gd name="T10" fmla="*/ 543863776 w 10944"/>
                <a:gd name="T11" fmla="*/ 423588226 h 10652"/>
                <a:gd name="T12" fmla="*/ 607658881 w 10944"/>
                <a:gd name="T13" fmla="*/ 305580529 h 10652"/>
                <a:gd name="T14" fmla="*/ 642894364 w 10944"/>
                <a:gd name="T15" fmla="*/ 229636695 h 10652"/>
                <a:gd name="T16" fmla="*/ 664587393 w 10944"/>
                <a:gd name="T17" fmla="*/ 152068986 h 10652"/>
                <a:gd name="T18" fmla="*/ 623382877 w 10944"/>
                <a:gd name="T19" fmla="*/ 124868816 h 10652"/>
                <a:gd name="T20" fmla="*/ 628260338 w 10944"/>
                <a:gd name="T21" fmla="*/ 67939730 h 10652"/>
                <a:gd name="T22" fmla="*/ 699372476 w 10944"/>
                <a:gd name="T23" fmla="*/ 50969780 h 10652"/>
                <a:gd name="T24" fmla="*/ 686216285 w 10944"/>
                <a:gd name="T25" fmla="*/ 28103512 h 10652"/>
                <a:gd name="T26" fmla="*/ 656821561 w 10944"/>
                <a:gd name="T27" fmla="*/ 10771002 h 10652"/>
                <a:gd name="T28" fmla="*/ 619082409 w 10944"/>
                <a:gd name="T29" fmla="*/ 59930 h 10652"/>
                <a:gd name="T30" fmla="*/ 538858041 w 10944"/>
                <a:gd name="T31" fmla="*/ 14261453 h 10652"/>
                <a:gd name="T32" fmla="*/ 499836628 w 10944"/>
                <a:gd name="T33" fmla="*/ 15826966 h 10652"/>
                <a:gd name="T34" fmla="*/ 454782044 w 10944"/>
                <a:gd name="T35" fmla="*/ 34482211 h 10652"/>
                <a:gd name="T36" fmla="*/ 444961383 w 10944"/>
                <a:gd name="T37" fmla="*/ 97668646 h 10652"/>
                <a:gd name="T38" fmla="*/ 444961383 w 10944"/>
                <a:gd name="T39" fmla="*/ 124868816 h 10652"/>
                <a:gd name="T40" fmla="*/ 431162420 w 10944"/>
                <a:gd name="T41" fmla="*/ 138468137 h 10652"/>
                <a:gd name="T42" fmla="*/ 415566658 w 10944"/>
                <a:gd name="T43" fmla="*/ 185586397 h 10652"/>
                <a:gd name="T44" fmla="*/ 335085862 w 10944"/>
                <a:gd name="T45" fmla="*/ 220309818 h 10652"/>
                <a:gd name="T46" fmla="*/ 293945443 w 10944"/>
                <a:gd name="T47" fmla="*/ 247509987 h 10652"/>
                <a:gd name="T48" fmla="*/ 252678431 w 10944"/>
                <a:gd name="T49" fmla="*/ 301609187 h 10652"/>
                <a:gd name="T50" fmla="*/ 170399193 w 10944"/>
                <a:gd name="T51" fmla="*/ 315630998 h 10652"/>
                <a:gd name="T52" fmla="*/ 91072464 w 10944"/>
                <a:gd name="T53" fmla="*/ 376711138 h 10652"/>
                <a:gd name="T54" fmla="*/ 10846495 w 10944"/>
                <a:gd name="T55" fmla="*/ 372979477 h 10652"/>
                <a:gd name="T56" fmla="*/ 44990446 w 10944"/>
                <a:gd name="T57" fmla="*/ 421723141 h 10652"/>
                <a:gd name="T58" fmla="*/ 85423996 w 10944"/>
                <a:gd name="T59" fmla="*/ 440739456 h 10652"/>
                <a:gd name="T60" fmla="*/ 86515528 w 10944"/>
                <a:gd name="T61" fmla="*/ 460296554 h 10652"/>
                <a:gd name="T62" fmla="*/ 88055899 w 10944"/>
                <a:gd name="T63" fmla="*/ 479133079 h 10652"/>
                <a:gd name="T64" fmla="*/ 65014870 w 10944"/>
                <a:gd name="T65" fmla="*/ 489483159 h 10652"/>
                <a:gd name="T66" fmla="*/ 20665555 w 10944"/>
                <a:gd name="T67" fmla="*/ 524205012 h 10652"/>
                <a:gd name="T68" fmla="*/ 30035855 w 10944"/>
                <a:gd name="T69" fmla="*/ 552488275 h 10652"/>
                <a:gd name="T70" fmla="*/ 392783739 w 10944"/>
                <a:gd name="T71" fmla="*/ 641009795 h 10652"/>
                <a:gd name="T72" fmla="*/ 409535130 w 10944"/>
                <a:gd name="T73" fmla="*/ 632103879 h 10652"/>
                <a:gd name="T74" fmla="*/ 466397904 w 10944"/>
                <a:gd name="T75" fmla="*/ 611944579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89" name="Freeform 188"/>
            <p:cNvSpPr>
              <a:spLocks/>
            </p:cNvSpPr>
            <p:nvPr/>
          </p:nvSpPr>
          <p:spPr bwMode="auto">
            <a:xfrm>
              <a:off x="7505545" y="3328762"/>
              <a:ext cx="874793" cy="1063404"/>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0" name="Freeform 189"/>
            <p:cNvSpPr>
              <a:spLocks/>
            </p:cNvSpPr>
            <p:nvPr/>
          </p:nvSpPr>
          <p:spPr bwMode="auto">
            <a:xfrm>
              <a:off x="7191761" y="3290851"/>
              <a:ext cx="424084" cy="327931"/>
            </a:xfrm>
            <a:custGeom>
              <a:avLst/>
              <a:gdLst>
                <a:gd name="T0" fmla="*/ 383016421 w 10348"/>
                <a:gd name="T1" fmla="*/ 5109433 h 11017"/>
                <a:gd name="T2" fmla="*/ 344410605 w 10348"/>
                <a:gd name="T3" fmla="*/ 18263315 h 11017"/>
                <a:gd name="T4" fmla="*/ 318326544 w 10348"/>
                <a:gd name="T5" fmla="*/ 18263315 h 11017"/>
                <a:gd name="T6" fmla="*/ 309604944 w 10348"/>
                <a:gd name="T7" fmla="*/ 4565667 h 11017"/>
                <a:gd name="T8" fmla="*/ 300924329 w 10348"/>
                <a:gd name="T9" fmla="*/ 0 h 11017"/>
                <a:gd name="T10" fmla="*/ 274840302 w 10348"/>
                <a:gd name="T11" fmla="*/ 13697623 h 11017"/>
                <a:gd name="T12" fmla="*/ 257438053 w 10348"/>
                <a:gd name="T13" fmla="*/ 22844512 h 11017"/>
                <a:gd name="T14" fmla="*/ 224192536 w 10348"/>
                <a:gd name="T15" fmla="*/ 18014727 h 11017"/>
                <a:gd name="T16" fmla="*/ 205269999 w 10348"/>
                <a:gd name="T17" fmla="*/ 18263315 h 11017"/>
                <a:gd name="T18" fmla="*/ 179146185 w 10348"/>
                <a:gd name="T19" fmla="*/ 18263315 h 11017"/>
                <a:gd name="T20" fmla="*/ 144381509 w 10348"/>
                <a:gd name="T21" fmla="*/ 13697623 h 11017"/>
                <a:gd name="T22" fmla="*/ 135659909 w 10348"/>
                <a:gd name="T23" fmla="*/ 36542135 h 11017"/>
                <a:gd name="T24" fmla="*/ 92213455 w 10348"/>
                <a:gd name="T25" fmla="*/ 45674117 h 11017"/>
                <a:gd name="T26" fmla="*/ 74811206 w 10348"/>
                <a:gd name="T27" fmla="*/ 54805450 h 11017"/>
                <a:gd name="T28" fmla="*/ 48727179 w 10348"/>
                <a:gd name="T29" fmla="*/ 50239783 h 11017"/>
                <a:gd name="T30" fmla="*/ 22963843 w 10348"/>
                <a:gd name="T31" fmla="*/ 44198819 h 11017"/>
                <a:gd name="T32" fmla="*/ 14242243 w 10348"/>
                <a:gd name="T33" fmla="*/ 73084295 h 11017"/>
                <a:gd name="T34" fmla="*/ 13921553 w 10348"/>
                <a:gd name="T35" fmla="*/ 91348208 h 11017"/>
                <a:gd name="T36" fmla="*/ 0 w 10348"/>
                <a:gd name="T37" fmla="*/ 120109391 h 11017"/>
                <a:gd name="T38" fmla="*/ 32004936 w 10348"/>
                <a:gd name="T39" fmla="*/ 130716645 h 11017"/>
                <a:gd name="T40" fmla="*/ 31324965 w 10348"/>
                <a:gd name="T41" fmla="*/ 150734881 h 11017"/>
                <a:gd name="T42" fmla="*/ 18882750 w 10348"/>
                <a:gd name="T43" fmla="*/ 164945185 h 11017"/>
                <a:gd name="T44" fmla="*/ 54608301 w 10348"/>
                <a:gd name="T45" fmla="*/ 168998170 h 11017"/>
                <a:gd name="T46" fmla="*/ 72331206 w 10348"/>
                <a:gd name="T47" fmla="*/ 169169081 h 11017"/>
                <a:gd name="T48" fmla="*/ 120977614 w 10348"/>
                <a:gd name="T49" fmla="*/ 170520059 h 11017"/>
                <a:gd name="T50" fmla="*/ 191308660 w 10348"/>
                <a:gd name="T51" fmla="*/ 159354156 h 11017"/>
                <a:gd name="T52" fmla="*/ 202070207 w 10348"/>
                <a:gd name="T53" fmla="*/ 138543591 h 11017"/>
                <a:gd name="T54" fmla="*/ 235875171 w 10348"/>
                <a:gd name="T55" fmla="*/ 133480774 h 11017"/>
                <a:gd name="T56" fmla="*/ 289922862 w 10348"/>
                <a:gd name="T57" fmla="*/ 120792982 h 11017"/>
                <a:gd name="T58" fmla="*/ 291923023 w 10348"/>
                <a:gd name="T59" fmla="*/ 105045233 h 11017"/>
                <a:gd name="T60" fmla="*/ 303524887 w 10348"/>
                <a:gd name="T61" fmla="*/ 100992248 h 11017"/>
                <a:gd name="T62" fmla="*/ 318806417 w 10348"/>
                <a:gd name="T63" fmla="*/ 94391986 h 11017"/>
                <a:gd name="T64" fmla="*/ 344810870 w 10348"/>
                <a:gd name="T65" fmla="*/ 76640754 h 11017"/>
                <a:gd name="T66" fmla="*/ 349770869 w 10348"/>
                <a:gd name="T67" fmla="*/ 65971976 h 11017"/>
                <a:gd name="T68" fmla="*/ 366974149 w 10348"/>
                <a:gd name="T69" fmla="*/ 49742633 h 11017"/>
                <a:gd name="T70" fmla="*/ 353092383 w 10348"/>
                <a:gd name="T71" fmla="*/ 31976469 h 11017"/>
                <a:gd name="T72" fmla="*/ 413980873 w 10348"/>
                <a:gd name="T73" fmla="*/ 27410802 h 11017"/>
                <a:gd name="T74" fmla="*/ 396578659 w 10348"/>
                <a:gd name="T75" fmla="*/ 13697623 h 11017"/>
                <a:gd name="T76" fmla="*/ 383016421 w 10348"/>
                <a:gd name="T77" fmla="*/ 5109433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1" name="Freeform 190"/>
            <p:cNvSpPr>
              <a:spLocks/>
            </p:cNvSpPr>
            <p:nvPr/>
          </p:nvSpPr>
          <p:spPr bwMode="auto">
            <a:xfrm>
              <a:off x="8144524" y="3779903"/>
              <a:ext cx="135023" cy="164913"/>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2" name="Freeform 191"/>
            <p:cNvSpPr>
              <a:spLocks/>
            </p:cNvSpPr>
            <p:nvPr/>
          </p:nvSpPr>
          <p:spPr bwMode="auto">
            <a:xfrm>
              <a:off x="7853561" y="3561915"/>
              <a:ext cx="256732" cy="144062"/>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3" name="Freeform 192"/>
            <p:cNvSpPr>
              <a:spLocks/>
            </p:cNvSpPr>
            <p:nvPr/>
          </p:nvSpPr>
          <p:spPr bwMode="auto">
            <a:xfrm>
              <a:off x="8270038" y="3724932"/>
              <a:ext cx="323293" cy="583829"/>
            </a:xfrm>
            <a:custGeom>
              <a:avLst/>
              <a:gdLst>
                <a:gd name="T0" fmla="*/ 61661990 w 12864"/>
                <a:gd name="T1" fmla="*/ 0 h 10000"/>
                <a:gd name="T2" fmla="*/ 48236946 w 12864"/>
                <a:gd name="T3" fmla="*/ 73483611 h 10000"/>
                <a:gd name="T4" fmla="*/ 41690569 w 12864"/>
                <a:gd name="T5" fmla="*/ 93173579 h 10000"/>
                <a:gd name="T6" fmla="*/ 39619366 w 12864"/>
                <a:gd name="T7" fmla="*/ 70552551 h 10000"/>
                <a:gd name="T8" fmla="*/ 17105342 w 12864"/>
                <a:gd name="T9" fmla="*/ 177087862 h 10000"/>
                <a:gd name="T10" fmla="*/ 3337878 w 12864"/>
                <a:gd name="T11" fmla="*/ 316435825 h 10000"/>
                <a:gd name="T12" fmla="*/ 0 w 12864"/>
                <a:gd name="T13" fmla="*/ 413360432 h 10000"/>
                <a:gd name="T14" fmla="*/ 22800976 w 12864"/>
                <a:gd name="T15" fmla="*/ 632988803 h 10000"/>
                <a:gd name="T16" fmla="*/ 17678386 w 12864"/>
                <a:gd name="T17" fmla="*/ 751946328 h 10000"/>
                <a:gd name="T18" fmla="*/ 43928156 w 12864"/>
                <a:gd name="T19" fmla="*/ 774916368 h 10000"/>
                <a:gd name="T20" fmla="*/ 58990009 w 12864"/>
                <a:gd name="T21" fmla="*/ 770933430 h 10000"/>
                <a:gd name="T22" fmla="*/ 50603933 w 12864"/>
                <a:gd name="T23" fmla="*/ 678697022 h 10000"/>
                <a:gd name="T24" fmla="*/ 56142434 w 12864"/>
                <a:gd name="T25" fmla="*/ 703778055 h 10000"/>
                <a:gd name="T26" fmla="*/ 61791830 w 12864"/>
                <a:gd name="T27" fmla="*/ 838323062 h 10000"/>
                <a:gd name="T28" fmla="*/ 68310032 w 12864"/>
                <a:gd name="T29" fmla="*/ 939347759 h 10000"/>
                <a:gd name="T30" fmla="*/ 69863240 w 12864"/>
                <a:gd name="T31" fmla="*/ 1171986453 h 10000"/>
                <a:gd name="T32" fmla="*/ 83279473 w 12864"/>
                <a:gd name="T33" fmla="*/ 1041192475 h 10000"/>
                <a:gd name="T34" fmla="*/ 77463712 w 12864"/>
                <a:gd name="T35" fmla="*/ 812773420 h 10000"/>
                <a:gd name="T36" fmla="*/ 67986556 w 12864"/>
                <a:gd name="T37" fmla="*/ 747843842 h 10000"/>
                <a:gd name="T38" fmla="*/ 72720508 w 12864"/>
                <a:gd name="T39" fmla="*/ 695924540 h 10000"/>
                <a:gd name="T40" fmla="*/ 71925212 w 12864"/>
                <a:gd name="T41" fmla="*/ 652795923 h 10000"/>
                <a:gd name="T42" fmla="*/ 59295024 w 12864"/>
                <a:gd name="T43" fmla="*/ 561967642 h 10000"/>
                <a:gd name="T44" fmla="*/ 65610338 w 12864"/>
                <a:gd name="T45" fmla="*/ 492820822 h 10000"/>
                <a:gd name="T46" fmla="*/ 73191887 w 12864"/>
                <a:gd name="T47" fmla="*/ 491766548 h 10000"/>
                <a:gd name="T48" fmla="*/ 89548570 w 12864"/>
                <a:gd name="T49" fmla="*/ 447815517 h 10000"/>
                <a:gd name="T50" fmla="*/ 95484498 w 12864"/>
                <a:gd name="T51" fmla="*/ 410195117 h 10000"/>
                <a:gd name="T52" fmla="*/ 102770284 w 12864"/>
                <a:gd name="T53" fmla="*/ 351830476 h 10000"/>
                <a:gd name="T54" fmla="*/ 118941700 w 12864"/>
                <a:gd name="T55" fmla="*/ 341165449 h 10000"/>
                <a:gd name="T56" fmla="*/ 113393948 w 12864"/>
                <a:gd name="T57" fmla="*/ 240492209 h 10000"/>
                <a:gd name="T58" fmla="*/ 102187569 w 12864"/>
                <a:gd name="T59" fmla="*/ 202403199 h 10000"/>
                <a:gd name="T60" fmla="*/ 87921012 w 12864"/>
                <a:gd name="T61" fmla="*/ 190447247 h 10000"/>
                <a:gd name="T62" fmla="*/ 71915960 w 12864"/>
                <a:gd name="T63" fmla="*/ 200526512 h 10000"/>
                <a:gd name="T64" fmla="*/ 68698230 w 12864"/>
                <a:gd name="T65" fmla="*/ 206620442 h 10000"/>
                <a:gd name="T66" fmla="*/ 65610338 w 12864"/>
                <a:gd name="T67" fmla="*/ 181658958 h 10000"/>
                <a:gd name="T68" fmla="*/ 72720508 w 12864"/>
                <a:gd name="T69" fmla="*/ 146967173 h 10000"/>
                <a:gd name="T70" fmla="*/ 72720508 w 12864"/>
                <a:gd name="T71" fmla="*/ 56256044 h 10000"/>
                <a:gd name="T72" fmla="*/ 6166199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4" name="Freeform 193"/>
            <p:cNvSpPr>
              <a:spLocks/>
            </p:cNvSpPr>
            <p:nvPr/>
          </p:nvSpPr>
          <p:spPr bwMode="auto">
            <a:xfrm>
              <a:off x="8135016" y="3645319"/>
              <a:ext cx="106497" cy="58761"/>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5" name="Freeform 194"/>
            <p:cNvSpPr>
              <a:spLocks/>
            </p:cNvSpPr>
            <p:nvPr/>
          </p:nvSpPr>
          <p:spPr bwMode="auto">
            <a:xfrm>
              <a:off x="8541985" y="4413016"/>
              <a:ext cx="154039" cy="176287"/>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6" name="Freeform 195"/>
            <p:cNvSpPr>
              <a:spLocks/>
            </p:cNvSpPr>
            <p:nvPr/>
          </p:nvSpPr>
          <p:spPr bwMode="auto">
            <a:xfrm>
              <a:off x="8583823" y="3867098"/>
              <a:ext cx="239617" cy="468201"/>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7" name="Freeform 196"/>
            <p:cNvSpPr>
              <a:spLocks/>
            </p:cNvSpPr>
            <p:nvPr/>
          </p:nvSpPr>
          <p:spPr bwMode="auto">
            <a:xfrm>
              <a:off x="8429783" y="3944816"/>
              <a:ext cx="266241" cy="477679"/>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8" name="Freeform 197"/>
            <p:cNvSpPr>
              <a:spLocks/>
            </p:cNvSpPr>
            <p:nvPr/>
          </p:nvSpPr>
          <p:spPr bwMode="auto">
            <a:xfrm>
              <a:off x="8509655" y="3897427"/>
              <a:ext cx="252930" cy="274855"/>
            </a:xfrm>
            <a:custGeom>
              <a:avLst/>
              <a:gdLst>
                <a:gd name="T0" fmla="*/ 1557099446 w 10000"/>
                <a:gd name="T1" fmla="*/ 2147483647 h 10000"/>
                <a:gd name="T2" fmla="*/ 1795553424 w 10000"/>
                <a:gd name="T3" fmla="*/ 2147483647 h 10000"/>
                <a:gd name="T4" fmla="*/ 1795553424 w 10000"/>
                <a:gd name="T5" fmla="*/ 2019481425 h 10000"/>
                <a:gd name="T6" fmla="*/ 1561415592 w 10000"/>
                <a:gd name="T7" fmla="*/ 1716105542 h 10000"/>
                <a:gd name="T8" fmla="*/ 1249166454 w 10000"/>
                <a:gd name="T9" fmla="*/ 1211740132 h 10000"/>
                <a:gd name="T10" fmla="*/ 1014850316 w 10000"/>
                <a:gd name="T11" fmla="*/ 806974560 h 10000"/>
                <a:gd name="T12" fmla="*/ 1092952268 w 10000"/>
                <a:gd name="T13" fmla="*/ 605742369 h 10000"/>
                <a:gd name="T14" fmla="*/ 1014850316 w 10000"/>
                <a:gd name="T15" fmla="*/ 403998332 h 10000"/>
                <a:gd name="T16" fmla="*/ 780703130 w 10000"/>
                <a:gd name="T17" fmla="*/ 302621350 h 10000"/>
                <a:gd name="T18" fmla="*/ 624489387 w 10000"/>
                <a:gd name="T19" fmla="*/ 0 h 10000"/>
                <a:gd name="T20" fmla="*/ 546386970 w 10000"/>
                <a:gd name="T21" fmla="*/ 0 h 10000"/>
                <a:gd name="T22" fmla="*/ 156213743 w 10000"/>
                <a:gd name="T23" fmla="*/ 100622449 h 10000"/>
                <a:gd name="T24" fmla="*/ 0 w 10000"/>
                <a:gd name="T25" fmla="*/ 403998332 h 10000"/>
                <a:gd name="T26" fmla="*/ 78102417 w 10000"/>
                <a:gd name="T27" fmla="*/ 605742369 h 10000"/>
                <a:gd name="T28" fmla="*/ 156213743 w 10000"/>
                <a:gd name="T29" fmla="*/ 1211740132 h 10000"/>
                <a:gd name="T30" fmla="*/ 702600713 w 10000"/>
                <a:gd name="T31" fmla="*/ 1211740132 h 10000"/>
                <a:gd name="T32" fmla="*/ 936738546 w 10000"/>
                <a:gd name="T33" fmla="*/ 1312362604 h 10000"/>
                <a:gd name="T34" fmla="*/ 1327090100 w 10000"/>
                <a:gd name="T35" fmla="*/ 2120103874 h 10000"/>
                <a:gd name="T36" fmla="*/ 1249166454 w 10000"/>
                <a:gd name="T37" fmla="*/ 2147483647 h 10000"/>
                <a:gd name="T38" fmla="*/ 1557099446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sp>
          <p:nvSpPr>
            <p:cNvPr id="199" name="Freeform 198"/>
            <p:cNvSpPr>
              <a:spLocks/>
            </p:cNvSpPr>
            <p:nvPr/>
          </p:nvSpPr>
          <p:spPr bwMode="auto">
            <a:xfrm>
              <a:off x="8585724" y="4153327"/>
              <a:ext cx="176861" cy="140271"/>
            </a:xfrm>
            <a:custGeom>
              <a:avLst/>
              <a:gdLst>
                <a:gd name="T0" fmla="*/ 348872861 w 10000"/>
                <a:gd name="T1" fmla="*/ 27209600 h 6448"/>
                <a:gd name="T2" fmla="*/ 315095383 w 10000"/>
                <a:gd name="T3" fmla="*/ 15074732 h 6448"/>
                <a:gd name="T4" fmla="*/ 240533365 w 10000"/>
                <a:gd name="T5" fmla="*/ 0 h 6448"/>
                <a:gd name="T6" fmla="*/ 80162754 w 10000"/>
                <a:gd name="T7" fmla="*/ 50172884 h 6448"/>
                <a:gd name="T8" fmla="*/ 0 w 10000"/>
                <a:gd name="T9" fmla="*/ 150615594 h 6448"/>
                <a:gd name="T10" fmla="*/ 0 w 10000"/>
                <a:gd name="T11" fmla="*/ 351307147 h 6448"/>
                <a:gd name="T12" fmla="*/ 133606765 w 10000"/>
                <a:gd name="T13" fmla="*/ 601966131 h 6448"/>
                <a:gd name="T14" fmla="*/ 187047513 w 10000"/>
                <a:gd name="T15" fmla="*/ 652241915 h 6448"/>
                <a:gd name="T16" fmla="*/ 240533365 w 10000"/>
                <a:gd name="T17" fmla="*/ 601966131 h 6448"/>
                <a:gd name="T18" fmla="*/ 267168619 w 10000"/>
                <a:gd name="T19" fmla="*/ 501626339 h 6448"/>
                <a:gd name="T20" fmla="*/ 347418124 w 10000"/>
                <a:gd name="T21" fmla="*/ 451756161 h 6448"/>
                <a:gd name="T22" fmla="*/ 427539023 w 10000"/>
                <a:gd name="T23" fmla="*/ 351307147 h 6448"/>
                <a:gd name="T24" fmla="*/ 427539023 w 10000"/>
                <a:gd name="T25" fmla="*/ 50172884 h 6448"/>
                <a:gd name="T26" fmla="*/ 348872861 w 10000"/>
                <a:gd name="T27" fmla="*/ 2720960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grp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1867"/>
            </a:p>
          </p:txBody>
        </p:sp>
      </p:grpSp>
      <p:sp>
        <p:nvSpPr>
          <p:cNvPr id="202" name="TextBox 201"/>
          <p:cNvSpPr txBox="1"/>
          <p:nvPr/>
        </p:nvSpPr>
        <p:spPr>
          <a:xfrm>
            <a:off x="170364" y="5903565"/>
            <a:ext cx="5905878" cy="543867"/>
          </a:xfrm>
          <a:prstGeom prst="rect">
            <a:avLst/>
          </a:prstGeom>
          <a:noFill/>
        </p:spPr>
        <p:txBody>
          <a:bodyPr wrap="square" rtlCol="0">
            <a:spAutoFit/>
          </a:bodyPr>
          <a:lstStyle/>
          <a:p>
            <a:r>
              <a:rPr lang="en-IN" sz="1467" dirty="0" err="1"/>
              <a:t>Etzioni</a:t>
            </a:r>
            <a:r>
              <a:rPr lang="en-IN" sz="1467" dirty="0"/>
              <a:t> et. al The aging population and its impact on the surgery workforce. </a:t>
            </a:r>
            <a:r>
              <a:rPr lang="en-IN" sz="1467" i="1" dirty="0"/>
              <a:t>Ann </a:t>
            </a:r>
            <a:r>
              <a:rPr lang="en-IN" sz="1467" i="1" dirty="0" err="1"/>
              <a:t>Surg</a:t>
            </a:r>
            <a:r>
              <a:rPr lang="en-IN" sz="1467" i="1" dirty="0"/>
              <a:t> </a:t>
            </a:r>
            <a:r>
              <a:rPr lang="en-IN" sz="1467" dirty="0"/>
              <a:t>2003</a:t>
            </a:r>
          </a:p>
        </p:txBody>
      </p:sp>
    </p:spTree>
    <p:extLst>
      <p:ext uri="{BB962C8B-B14F-4D97-AF65-F5344CB8AC3E}">
        <p14:creationId xmlns:p14="http://schemas.microsoft.com/office/powerpoint/2010/main" val="3106671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250"/>
            <a:ext cx="10515600" cy="839788"/>
          </a:xfrm>
          <a:solidFill>
            <a:schemeClr val="accent5">
              <a:lumMod val="60000"/>
              <a:lumOff val="40000"/>
            </a:schemeClr>
          </a:solidFill>
        </p:spPr>
        <p:txBody>
          <a:bodyPr/>
          <a:lstStyle/>
          <a:p>
            <a:pPr algn="ctr"/>
            <a:r>
              <a:rPr lang="en-IN" b="1" dirty="0" smtClean="0"/>
              <a:t>A Crisis- shortage of workforce</a:t>
            </a:r>
            <a:endParaRPr lang="en-IN" b="1" dirty="0"/>
          </a:p>
        </p:txBody>
      </p:sp>
      <p:sp>
        <p:nvSpPr>
          <p:cNvPr id="3" name="Content Placeholder 2"/>
          <p:cNvSpPr>
            <a:spLocks noGrp="1"/>
          </p:cNvSpPr>
          <p:nvPr>
            <p:ph idx="1"/>
          </p:nvPr>
        </p:nvSpPr>
        <p:spPr>
          <a:xfrm>
            <a:off x="482600" y="1553378"/>
            <a:ext cx="11391900" cy="4924540"/>
          </a:xfrm>
        </p:spPr>
        <p:txBody>
          <a:bodyPr>
            <a:normAutofit/>
          </a:bodyPr>
          <a:lstStyle/>
          <a:p>
            <a:r>
              <a:rPr lang="en-IN" dirty="0"/>
              <a:t>Minimum 228 skilled health professionals per 100 000 population </a:t>
            </a:r>
          </a:p>
          <a:p>
            <a:r>
              <a:rPr lang="en-IN" dirty="0" smtClean="0"/>
              <a:t>Below </a:t>
            </a:r>
            <a:r>
              <a:rPr lang="en-IN" dirty="0"/>
              <a:t>this - </a:t>
            </a:r>
            <a:r>
              <a:rPr lang="en-IN" dirty="0">
                <a:solidFill>
                  <a:srgbClr val="FF0000"/>
                </a:solidFill>
              </a:rPr>
              <a:t>health workforce crisis </a:t>
            </a:r>
            <a:r>
              <a:rPr lang="en-IN" sz="1600" dirty="0">
                <a:solidFill>
                  <a:srgbClr val="FF0000"/>
                </a:solidFill>
              </a:rPr>
              <a:t>( WHO 2006)</a:t>
            </a:r>
            <a:endParaRPr lang="en-IN" dirty="0">
              <a:solidFill>
                <a:srgbClr val="FF0000"/>
              </a:solidFill>
            </a:endParaRPr>
          </a:p>
          <a:p>
            <a:r>
              <a:rPr lang="en-IN" dirty="0" smtClean="0"/>
              <a:t>83 </a:t>
            </a:r>
            <a:r>
              <a:rPr lang="en-IN" dirty="0"/>
              <a:t>countries are below this threshold </a:t>
            </a:r>
            <a:r>
              <a:rPr lang="en-IN" sz="2000" dirty="0">
                <a:solidFill>
                  <a:srgbClr val="FF0000"/>
                </a:solidFill>
              </a:rPr>
              <a:t>( Lancet commission 2015</a:t>
            </a:r>
            <a:r>
              <a:rPr lang="en-IN" sz="2000" dirty="0" smtClean="0">
                <a:solidFill>
                  <a:srgbClr val="FF0000"/>
                </a:solidFill>
              </a:rPr>
              <a:t>)</a:t>
            </a:r>
          </a:p>
          <a:p>
            <a:r>
              <a:rPr lang="en-IN" dirty="0"/>
              <a:t>Five billion people worldwide do not have access to safe and affordable surgery and anaesthesia when they need it</a:t>
            </a:r>
          </a:p>
          <a:p>
            <a:r>
              <a:rPr lang="en-IN" dirty="0"/>
              <a:t>Low and middle income countries (LMICs) are the worst affected</a:t>
            </a:r>
          </a:p>
          <a:p>
            <a:r>
              <a:rPr lang="en-IN" dirty="0"/>
              <a:t> Only 6 percent of the 313 million surgical procedures that take place worldwide each year occur in the poorest countries</a:t>
            </a:r>
          </a:p>
          <a:p>
            <a:r>
              <a:rPr lang="en-IN" dirty="0"/>
              <a:t>Sub-Saharan Africa has 24% of the world’s disease burden, but only 3% of the world’s health workers</a:t>
            </a:r>
          </a:p>
          <a:p>
            <a:pPr marL="0" indent="0">
              <a:buNone/>
            </a:pPr>
            <a:endParaRPr lang="en-IN" sz="3600" dirty="0">
              <a:solidFill>
                <a:srgbClr val="FF0000"/>
              </a:solidFill>
            </a:endParaRPr>
          </a:p>
        </p:txBody>
      </p:sp>
      <p:sp>
        <p:nvSpPr>
          <p:cNvPr id="4" name="Slide Number Placeholder 3"/>
          <p:cNvSpPr>
            <a:spLocks noGrp="1"/>
          </p:cNvSpPr>
          <p:nvPr>
            <p:ph type="sldNum" sz="quarter" idx="12"/>
          </p:nvPr>
        </p:nvSpPr>
        <p:spPr/>
        <p:txBody>
          <a:bodyPr/>
          <a:lstStyle/>
          <a:p>
            <a:pPr>
              <a:defRPr/>
            </a:pPr>
            <a:fld id="{F5D5BCD2-70AC-4F6C-88DA-F5DC70AA759A}" type="slidenum">
              <a:rPr lang="en-GB" altLang="en-US" smtClean="0"/>
              <a:pPr>
                <a:defRPr/>
              </a:pPr>
              <a:t>4</a:t>
            </a:fld>
            <a:endParaRPr lang="en-GB" altLang="en-US"/>
          </a:p>
        </p:txBody>
      </p:sp>
      <p:sp>
        <p:nvSpPr>
          <p:cNvPr id="5" name="Rectangle 4"/>
          <p:cNvSpPr/>
          <p:nvPr/>
        </p:nvSpPr>
        <p:spPr>
          <a:xfrm>
            <a:off x="7584927" y="5992297"/>
            <a:ext cx="4161076" cy="369332"/>
          </a:xfrm>
          <a:prstGeom prst="rect">
            <a:avLst/>
          </a:prstGeom>
        </p:spPr>
        <p:txBody>
          <a:bodyPr wrap="none">
            <a:spAutoFit/>
          </a:bodyPr>
          <a:lstStyle/>
          <a:p>
            <a:r>
              <a:rPr lang="en-IN" dirty="0">
                <a:solidFill>
                  <a:srgbClr val="FF0000"/>
                </a:solidFill>
              </a:rPr>
              <a:t>Lancet commission on global surgery 2015</a:t>
            </a:r>
            <a:endParaRPr lang="en-US" dirty="0"/>
          </a:p>
        </p:txBody>
      </p:sp>
    </p:spTree>
    <p:extLst>
      <p:ext uri="{BB962C8B-B14F-4D97-AF65-F5344CB8AC3E}">
        <p14:creationId xmlns:p14="http://schemas.microsoft.com/office/powerpoint/2010/main" val="1106990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416" y="524684"/>
            <a:ext cx="10001874" cy="5831666"/>
          </a:xfrm>
        </p:spPr>
        <p:txBody>
          <a:bodyPr>
            <a:normAutofit lnSpcReduction="10000"/>
          </a:bodyPr>
          <a:lstStyle/>
          <a:p>
            <a:r>
              <a:rPr lang="en-IN" sz="2400" dirty="0"/>
              <a:t>There is shortage + Inequity</a:t>
            </a:r>
          </a:p>
          <a:p>
            <a:r>
              <a:rPr lang="en-IN" sz="2400" dirty="0"/>
              <a:t>Lack of medicines and supplies</a:t>
            </a:r>
          </a:p>
          <a:p>
            <a:r>
              <a:rPr lang="en-IN" sz="2400" dirty="0"/>
              <a:t>Restrictive policies (responsibilities of nurses and mid-level workers, retirement ages)</a:t>
            </a:r>
          </a:p>
          <a:p>
            <a:r>
              <a:rPr lang="en-IN" sz="2400" dirty="0"/>
              <a:t> Inadequate support for community health workers, caregivers </a:t>
            </a:r>
          </a:p>
          <a:p>
            <a:r>
              <a:rPr lang="en-IN" sz="2400" dirty="0">
                <a:solidFill>
                  <a:srgbClr val="FF0000"/>
                </a:solidFill>
              </a:rPr>
              <a:t>Failure to update health workers’ skills and knowledge</a:t>
            </a:r>
          </a:p>
          <a:p>
            <a:r>
              <a:rPr lang="en-IN" sz="2400" dirty="0">
                <a:solidFill>
                  <a:srgbClr val="FF0000"/>
                </a:solidFill>
              </a:rPr>
              <a:t>Poor management and lack of regular, supportive supervision</a:t>
            </a:r>
          </a:p>
          <a:p>
            <a:r>
              <a:rPr lang="en-IN" sz="2400" dirty="0">
                <a:solidFill>
                  <a:srgbClr val="FF0000"/>
                </a:solidFill>
              </a:rPr>
              <a:t>Lack of key skills such as human resource, financial, and program </a:t>
            </a:r>
            <a:r>
              <a:rPr lang="en-IN" sz="2400" dirty="0" smtClean="0">
                <a:solidFill>
                  <a:srgbClr val="FF0000"/>
                </a:solidFill>
              </a:rPr>
              <a:t>management</a:t>
            </a:r>
          </a:p>
          <a:p>
            <a:endParaRPr lang="en-IN" sz="2400" dirty="0" smtClean="0">
              <a:latin typeface="Calibri" pitchFamily="34" charset="0"/>
              <a:cs typeface="Calibri" pitchFamily="34" charset="0"/>
            </a:endParaRPr>
          </a:p>
          <a:p>
            <a:r>
              <a:rPr lang="en-IN" sz="2400" dirty="0" smtClean="0">
                <a:latin typeface="Calibri" pitchFamily="34" charset="0"/>
                <a:cs typeface="Calibri" pitchFamily="34" charset="0"/>
              </a:rPr>
              <a:t>E </a:t>
            </a:r>
            <a:r>
              <a:rPr lang="en-IN" sz="2400" dirty="0">
                <a:latin typeface="Calibri" pitchFamily="34" charset="0"/>
                <a:cs typeface="Calibri" pitchFamily="34" charset="0"/>
              </a:rPr>
              <a:t>learning applications in low and middle income countries limited </a:t>
            </a:r>
          </a:p>
          <a:p>
            <a:r>
              <a:rPr lang="en-IN" sz="2400" dirty="0">
                <a:latin typeface="Calibri" pitchFamily="34" charset="0"/>
                <a:cs typeface="Calibri" pitchFamily="34" charset="0"/>
              </a:rPr>
              <a:t>Doubts have been expressed regarding the sustainability</a:t>
            </a:r>
          </a:p>
          <a:p>
            <a:r>
              <a:rPr lang="en-IN" sz="2400" dirty="0">
                <a:latin typeface="Calibri" pitchFamily="34" charset="0"/>
                <a:cs typeface="Calibri" pitchFamily="34" charset="0"/>
              </a:rPr>
              <a:t>Cost-effectiveness in developing country set up- most burning question asked by the opponents of Tele-medicine. </a:t>
            </a:r>
          </a:p>
          <a:p>
            <a:endParaRPr lang="en-IN" sz="2400" dirty="0">
              <a:solidFill>
                <a:srgbClr val="FF0000"/>
              </a:solidFill>
            </a:endParaRPr>
          </a:p>
          <a:p>
            <a:pPr>
              <a:buNone/>
            </a:pPr>
            <a:endParaRPr lang="en-IN" sz="2400" dirty="0"/>
          </a:p>
        </p:txBody>
      </p:sp>
      <p:sp>
        <p:nvSpPr>
          <p:cNvPr id="4" name="Slide Number Placeholder 3"/>
          <p:cNvSpPr>
            <a:spLocks noGrp="1"/>
          </p:cNvSpPr>
          <p:nvPr>
            <p:ph type="sldNum" sz="quarter" idx="12"/>
          </p:nvPr>
        </p:nvSpPr>
        <p:spPr/>
        <p:txBody>
          <a:bodyPr/>
          <a:lstStyle/>
          <a:p>
            <a:pPr>
              <a:defRPr/>
            </a:pPr>
            <a:fld id="{F5D5BCD2-70AC-4F6C-88DA-F5DC70AA759A}" type="slidenum">
              <a:rPr lang="en-GB" altLang="en-US" smtClean="0"/>
              <a:pPr>
                <a:defRPr/>
              </a:pPr>
              <a:t>5</a:t>
            </a:fld>
            <a:endParaRPr lang="en-GB" altLang="en-US"/>
          </a:p>
        </p:txBody>
      </p:sp>
      <p:sp>
        <p:nvSpPr>
          <p:cNvPr id="6" name="Right Brace 5"/>
          <p:cNvSpPr/>
          <p:nvPr/>
        </p:nvSpPr>
        <p:spPr bwMode="auto">
          <a:xfrm>
            <a:off x="9207507" y="2605295"/>
            <a:ext cx="666755" cy="1437896"/>
          </a:xfrm>
          <a:prstGeom prst="rightBrace">
            <a:avLst/>
          </a:prstGeom>
          <a:ln>
            <a:solidFill>
              <a:srgbClr val="FF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IN" sz="3200" b="1">
              <a:latin typeface="Arial" charset="0"/>
              <a:ea typeface="ＭＳ Ｐゴシック" pitchFamily="96" charset="-128"/>
            </a:endParaRPr>
          </a:p>
        </p:txBody>
      </p:sp>
      <p:sp>
        <p:nvSpPr>
          <p:cNvPr id="7" name="TextBox 6"/>
          <p:cNvSpPr txBox="1"/>
          <p:nvPr/>
        </p:nvSpPr>
        <p:spPr>
          <a:xfrm>
            <a:off x="9982200" y="3093410"/>
            <a:ext cx="1481496" cy="461665"/>
          </a:xfrm>
          <a:prstGeom prst="rect">
            <a:avLst/>
          </a:prstGeom>
          <a:noFill/>
        </p:spPr>
        <p:txBody>
          <a:bodyPr wrap="none" rtlCol="0">
            <a:spAutoFit/>
          </a:bodyPr>
          <a:lstStyle/>
          <a:p>
            <a:r>
              <a:rPr lang="en-IN" sz="2400" dirty="0"/>
              <a:t>E Learning</a:t>
            </a:r>
          </a:p>
        </p:txBody>
      </p:sp>
    </p:spTree>
    <p:extLst>
      <p:ext uri="{BB962C8B-B14F-4D97-AF65-F5344CB8AC3E}">
        <p14:creationId xmlns:p14="http://schemas.microsoft.com/office/powerpoint/2010/main" val="756049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82576"/>
            <a:ext cx="10972800" cy="1143000"/>
          </a:xfrm>
          <a:solidFill>
            <a:schemeClr val="accent5">
              <a:lumMod val="60000"/>
              <a:lumOff val="40000"/>
            </a:schemeClr>
          </a:solidFill>
        </p:spPr>
        <p:txBody>
          <a:bodyPr/>
          <a:lstStyle/>
          <a:p>
            <a:r>
              <a:rPr lang="en-IN" sz="4800" dirty="0">
                <a:latin typeface="Calibri" pitchFamily="34" charset="0"/>
                <a:cs typeface="Calibri" pitchFamily="34" charset="0"/>
              </a:rPr>
              <a:t>What should be best model for LMICs</a:t>
            </a:r>
          </a:p>
        </p:txBody>
      </p:sp>
      <p:sp>
        <p:nvSpPr>
          <p:cNvPr id="3" name="Content Placeholder 2"/>
          <p:cNvSpPr>
            <a:spLocks noGrp="1"/>
          </p:cNvSpPr>
          <p:nvPr>
            <p:ph idx="1"/>
          </p:nvPr>
        </p:nvSpPr>
        <p:spPr>
          <a:xfrm>
            <a:off x="609600" y="1428736"/>
            <a:ext cx="10972800" cy="5072099"/>
          </a:xfrm>
        </p:spPr>
        <p:txBody>
          <a:bodyPr/>
          <a:lstStyle/>
          <a:p>
            <a:pPr>
              <a:buNone/>
            </a:pPr>
            <a:endParaRPr lang="en-IN" sz="2667" dirty="0">
              <a:latin typeface="Calibri" pitchFamily="34" charset="0"/>
              <a:cs typeface="Calibri" pitchFamily="34" charset="0"/>
            </a:endParaRPr>
          </a:p>
          <a:p>
            <a:r>
              <a:rPr lang="en-IN" sz="2667" dirty="0">
                <a:latin typeface="Calibri" pitchFamily="34" charset="0"/>
                <a:cs typeface="Calibri" pitchFamily="34" charset="0"/>
              </a:rPr>
              <a:t>Hence </a:t>
            </a:r>
            <a:r>
              <a:rPr lang="en-IN" sz="2667" b="1" dirty="0">
                <a:solidFill>
                  <a:srgbClr val="FF0000"/>
                </a:solidFill>
                <a:latin typeface="Calibri" pitchFamily="34" charset="0"/>
                <a:cs typeface="Calibri" pitchFamily="34" charset="0"/>
              </a:rPr>
              <a:t>long term engagement </a:t>
            </a:r>
            <a:r>
              <a:rPr lang="en-IN" sz="2667" dirty="0">
                <a:latin typeface="Calibri" pitchFamily="34" charset="0"/>
                <a:cs typeface="Calibri" pitchFamily="34" charset="0"/>
              </a:rPr>
              <a:t>needed which may not be possible with conventional way</a:t>
            </a:r>
          </a:p>
          <a:p>
            <a:pPr>
              <a:buNone/>
            </a:pPr>
            <a:endParaRPr lang="en-IN" sz="2667" dirty="0">
              <a:latin typeface="Calibri" pitchFamily="34" charset="0"/>
              <a:cs typeface="Calibri" pitchFamily="34" charset="0"/>
            </a:endParaRPr>
          </a:p>
          <a:p>
            <a:r>
              <a:rPr lang="en-IN" sz="2667" dirty="0">
                <a:latin typeface="Calibri" pitchFamily="34" charset="0"/>
                <a:cs typeface="Calibri" pitchFamily="34" charset="0"/>
              </a:rPr>
              <a:t>Innovative ideas need to be applied to meet the skill gap </a:t>
            </a:r>
            <a:r>
              <a:rPr lang="en-IN" sz="2667" b="1" dirty="0">
                <a:latin typeface="Calibri" pitchFamily="34" charset="0"/>
                <a:cs typeface="Calibri" pitchFamily="34" charset="0"/>
              </a:rPr>
              <a:t>using available resources</a:t>
            </a:r>
            <a:endParaRPr lang="en-IN" sz="2667" dirty="0">
              <a:latin typeface="Calibri" pitchFamily="34" charset="0"/>
              <a:cs typeface="Calibri" pitchFamily="34" charset="0"/>
            </a:endParaRPr>
          </a:p>
          <a:p>
            <a:endParaRPr lang="en-IN" sz="2667" dirty="0">
              <a:latin typeface="Calibri" pitchFamily="34" charset="0"/>
              <a:cs typeface="Calibri" pitchFamily="34" charset="0"/>
            </a:endParaRPr>
          </a:p>
          <a:p>
            <a:pPr>
              <a:buNone/>
            </a:pPr>
            <a:endParaRPr lang="en-IN" sz="2667" dirty="0">
              <a:latin typeface="Calibri" pitchFamily="34" charset="0"/>
              <a:cs typeface="Calibri" pitchFamily="34" charset="0"/>
            </a:endParaRPr>
          </a:p>
          <a:p>
            <a:endParaRPr lang="en-IN" sz="2667" dirty="0">
              <a:latin typeface="Calibri" pitchFamily="34" charset="0"/>
              <a:cs typeface="Calibri" pitchFamily="34" charset="0"/>
            </a:endParaRPr>
          </a:p>
          <a:p>
            <a:pPr>
              <a:buNone/>
            </a:pPr>
            <a:r>
              <a:rPr lang="en-IN" sz="2667" dirty="0">
                <a:latin typeface="Calibri" pitchFamily="34" charset="0"/>
                <a:cs typeface="Calibri" pitchFamily="34" charset="0"/>
              </a:rPr>
              <a:t/>
            </a:r>
            <a:br>
              <a:rPr lang="en-IN" sz="2667" dirty="0">
                <a:latin typeface="Calibri" pitchFamily="34" charset="0"/>
                <a:cs typeface="Calibri" pitchFamily="34" charset="0"/>
              </a:rPr>
            </a:br>
            <a:endParaRPr lang="en-IN" sz="2667" dirty="0">
              <a:latin typeface="Calibri" pitchFamily="34" charset="0"/>
              <a:cs typeface="Calibri" pitchFamily="34" charset="0"/>
            </a:endParaRPr>
          </a:p>
        </p:txBody>
      </p:sp>
      <p:sp>
        <p:nvSpPr>
          <p:cNvPr id="4" name="Slide Number Placeholder 3"/>
          <p:cNvSpPr>
            <a:spLocks noGrp="1"/>
          </p:cNvSpPr>
          <p:nvPr>
            <p:ph type="sldNum" sz="quarter" idx="12"/>
          </p:nvPr>
        </p:nvSpPr>
        <p:spPr>
          <a:xfrm>
            <a:off x="2571725" y="6245225"/>
            <a:ext cx="2844800" cy="476251"/>
          </a:xfrm>
        </p:spPr>
        <p:txBody>
          <a:bodyPr/>
          <a:lstStyle/>
          <a:p>
            <a:pPr>
              <a:defRPr/>
            </a:pPr>
            <a:fld id="{F5D5BCD2-70AC-4F6C-88DA-F5DC70AA759A}" type="slidenum">
              <a:rPr lang="en-GB" altLang="en-US" smtClean="0"/>
              <a:pPr>
                <a:defRPr/>
              </a:pPr>
              <a:t>6</a:t>
            </a:fld>
            <a:endParaRPr lang="en-GB" altLang="en-US" dirty="0"/>
          </a:p>
        </p:txBody>
      </p:sp>
    </p:spTree>
    <p:extLst>
      <p:ext uri="{BB962C8B-B14F-4D97-AF65-F5344CB8AC3E}">
        <p14:creationId xmlns:p14="http://schemas.microsoft.com/office/powerpoint/2010/main" val="4224516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415"/>
            <a:ext cx="10972800" cy="969985"/>
          </a:xfrm>
          <a:solidFill>
            <a:schemeClr val="accent5">
              <a:lumMod val="60000"/>
              <a:lumOff val="40000"/>
            </a:schemeClr>
          </a:solidFill>
        </p:spPr>
        <p:txBody>
          <a:bodyPr/>
          <a:lstStyle/>
          <a:p>
            <a:pPr algn="ctr"/>
            <a:r>
              <a:rPr lang="en-IN" dirty="0" smtClean="0"/>
              <a:t>Distant Learning Modules used</a:t>
            </a:r>
            <a:endParaRPr lang="en-IN" dirty="0"/>
          </a:p>
        </p:txBody>
      </p:sp>
      <p:graphicFrame>
        <p:nvGraphicFramePr>
          <p:cNvPr id="4" name="Content Placeholder 3"/>
          <p:cNvGraphicFramePr>
            <a:graphicFrameLocks noGrp="1"/>
          </p:cNvGraphicFramePr>
          <p:nvPr>
            <p:ph idx="1"/>
          </p:nvPr>
        </p:nvGraphicFramePr>
        <p:xfrm>
          <a:off x="609600" y="946152"/>
          <a:ext cx="10972800" cy="555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3333731" y="6477024"/>
            <a:ext cx="2844800" cy="476251"/>
          </a:xfrm>
        </p:spPr>
        <p:txBody>
          <a:bodyPr/>
          <a:lstStyle/>
          <a:p>
            <a:pPr>
              <a:defRPr/>
            </a:pPr>
            <a:fld id="{F5D5BCD2-70AC-4F6C-88DA-F5DC70AA759A}" type="slidenum">
              <a:rPr lang="en-GB" altLang="en-US" smtClean="0"/>
              <a:pPr>
                <a:defRPr/>
              </a:pPr>
              <a:t>7</a:t>
            </a:fld>
            <a:endParaRPr lang="en-GB" altLang="en-US" dirty="0"/>
          </a:p>
        </p:txBody>
      </p:sp>
    </p:spTree>
    <p:extLst>
      <p:ext uri="{BB962C8B-B14F-4D97-AF65-F5344CB8AC3E}">
        <p14:creationId xmlns:p14="http://schemas.microsoft.com/office/powerpoint/2010/main" val="329714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98100" cy="1008603"/>
          </a:xfrm>
          <a:solidFill>
            <a:schemeClr val="accent5">
              <a:lumMod val="60000"/>
              <a:lumOff val="40000"/>
            </a:schemeClr>
          </a:solidFill>
        </p:spPr>
        <p:txBody>
          <a:bodyPr>
            <a:normAutofit fontScale="90000"/>
          </a:bodyPr>
          <a:lstStyle/>
          <a:p>
            <a:pPr algn="ctr"/>
            <a:r>
              <a:rPr lang="en-US" altLang="en-US" sz="3600" b="1" dirty="0"/>
              <a:t>Collaborative Learning- Multipoint real time </a:t>
            </a:r>
            <a:r>
              <a:rPr lang="en-US" altLang="en-US" sz="3600" b="1" dirty="0" smtClean="0"/>
              <a:t>interactive</a:t>
            </a:r>
            <a:br>
              <a:rPr lang="en-US" altLang="en-US" sz="3600" b="1" dirty="0" smtClean="0"/>
            </a:br>
            <a:r>
              <a:rPr lang="en-US" altLang="en-US" sz="3600" dirty="0" smtClean="0">
                <a:latin typeface="Arial" panose="020B0604020202020204" pitchFamily="34" charset="0"/>
              </a:rPr>
              <a:t>Special Interest Group (SIG)</a:t>
            </a:r>
            <a:endParaRPr lang="en-US" sz="3600" dirty="0"/>
          </a:p>
        </p:txBody>
      </p:sp>
      <p:sp>
        <p:nvSpPr>
          <p:cNvPr id="3" name="Content Placeholder 2"/>
          <p:cNvSpPr>
            <a:spLocks noGrp="1"/>
          </p:cNvSpPr>
          <p:nvPr>
            <p:ph idx="1"/>
          </p:nvPr>
        </p:nvSpPr>
        <p:spPr>
          <a:xfrm>
            <a:off x="838199" y="4737100"/>
            <a:ext cx="5329313" cy="898913"/>
          </a:xfrm>
        </p:spPr>
        <p:txBody>
          <a:bodyPr>
            <a:normAutofit lnSpcReduction="10000"/>
          </a:bodyPr>
          <a:lstStyle/>
          <a:p>
            <a:pPr marL="0" indent="0" algn="just">
              <a:spcBef>
                <a:spcPct val="0"/>
              </a:spcBef>
              <a:buNone/>
            </a:pPr>
            <a:r>
              <a:rPr lang="en-US" altLang="en-US" sz="1600" dirty="0" smtClean="0">
                <a:latin typeface="Arial" panose="020B0604020202020204" pitchFamily="34" charset="0"/>
              </a:rPr>
              <a:t>Medical Genetics connected </a:t>
            </a:r>
            <a:r>
              <a:rPr lang="en-US" altLang="en-US" sz="1600" dirty="0">
                <a:latin typeface="Arial" panose="020B0604020202020204" pitchFamily="34" charset="0"/>
              </a:rPr>
              <a:t>to </a:t>
            </a:r>
            <a:r>
              <a:rPr lang="en-IN" altLang="en-US" sz="1600" dirty="0">
                <a:latin typeface="Arial" panose="020B0604020202020204" pitchFamily="34" charset="0"/>
              </a:rPr>
              <a:t>PGIMER, Chandigarh, Sir Ganga Ram Hospital, New </a:t>
            </a:r>
            <a:r>
              <a:rPr lang="en-IN" altLang="en-US" sz="1600" dirty="0" smtClean="0">
                <a:latin typeface="Arial" panose="020B0604020202020204" pitchFamily="34" charset="0"/>
              </a:rPr>
              <a:t>Delhi</a:t>
            </a:r>
            <a:r>
              <a:rPr lang="en-IN" altLang="en-US" sz="1600" dirty="0">
                <a:latin typeface="Arial" panose="020B0604020202020204" pitchFamily="34" charset="0"/>
              </a:rPr>
              <a:t>,  AIIMS, New Delhi, CMC Vellore, CDFD Hyderabad</a:t>
            </a:r>
            <a:r>
              <a:rPr lang="en-US" altLang="en-US" sz="1600" dirty="0">
                <a:latin typeface="Arial" panose="020B0604020202020204" pitchFamily="34" charset="0"/>
              </a:rPr>
              <a:t> &amp; Narayana </a:t>
            </a:r>
            <a:r>
              <a:rPr lang="en-US" altLang="en-US" sz="1600" dirty="0" err="1" smtClean="0">
                <a:latin typeface="Arial" panose="020B0604020202020204" pitchFamily="34" charset="0"/>
              </a:rPr>
              <a:t>Hrudayalaya</a:t>
            </a:r>
            <a:r>
              <a:rPr lang="en-US" altLang="en-US" sz="1600" dirty="0" smtClean="0">
                <a:latin typeface="Arial" panose="020B0604020202020204" pitchFamily="34" charset="0"/>
              </a:rPr>
              <a:t>, Bangalore</a:t>
            </a:r>
            <a:endParaRPr lang="en-US" altLang="en-US" sz="1600" dirty="0">
              <a:latin typeface="Arial" panose="020B0604020202020204" pitchFamily="34" charset="0"/>
            </a:endParaRPr>
          </a:p>
        </p:txBody>
      </p:sp>
      <p:pic>
        <p:nvPicPr>
          <p:cNvPr id="4" name="Content Placeholder 4" descr="M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38201" y="1373728"/>
            <a:ext cx="5329311" cy="3363372"/>
          </a:xfrm>
          <a:prstGeom prst="rect">
            <a:avLst/>
          </a:prstGeom>
        </p:spPr>
      </p:pic>
      <p:pic>
        <p:nvPicPr>
          <p:cNvPr id="5" name="Picture 4"/>
          <p:cNvPicPr>
            <a:picLocks noChangeAspect="1"/>
          </p:cNvPicPr>
          <p:nvPr/>
        </p:nvPicPr>
        <p:blipFill rotWithShape="1">
          <a:blip r:embed="rId3" cstate="screen">
            <a:extLst>
              <a:ext uri="{BEBA8EAE-BF5A-486C-A8C5-ECC9F3942E4B}">
                <a14:imgProps xmlns:a14="http://schemas.microsoft.com/office/drawing/2010/main">
                  <a14:imgLayer>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6473371" y="1373728"/>
            <a:ext cx="4577826" cy="3363372"/>
          </a:xfrm>
          <a:prstGeom prst="rect">
            <a:avLst/>
          </a:prstGeom>
        </p:spPr>
      </p:pic>
      <p:sp>
        <p:nvSpPr>
          <p:cNvPr id="6" name="Content Placeholder 2"/>
          <p:cNvSpPr txBox="1">
            <a:spLocks/>
          </p:cNvSpPr>
          <p:nvPr/>
        </p:nvSpPr>
        <p:spPr>
          <a:xfrm>
            <a:off x="6473371" y="4818603"/>
            <a:ext cx="4562929" cy="89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Font typeface="Arial" panose="020B0604020202020204" pitchFamily="34" charset="0"/>
              <a:buNone/>
            </a:pPr>
            <a:r>
              <a:rPr lang="en-US" altLang="en-US" sz="1600" dirty="0" smtClean="0">
                <a:latin typeface="Arial" panose="020B0604020202020204" pitchFamily="34" charset="0"/>
              </a:rPr>
              <a:t>Endocrine Surgery during one of the event connected to various medical colleges</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1771349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86437" y="653967"/>
            <a:ext cx="5359709" cy="954997"/>
          </a:xfrm>
          <a:solidFill>
            <a:schemeClr val="accent5">
              <a:lumMod val="60000"/>
              <a:lumOff val="40000"/>
            </a:schemeClr>
          </a:solidFill>
          <a:ln>
            <a:solidFill>
              <a:schemeClr val="tx2"/>
            </a:solidFill>
          </a:ln>
        </p:spPr>
        <p:txBody>
          <a:bodyPr>
            <a:normAutofit fontScale="90000"/>
          </a:bodyPr>
          <a:lstStyle/>
          <a:p>
            <a:pPr algn="ctr"/>
            <a:r>
              <a:rPr lang="en-US" sz="2800" b="1" dirty="0"/>
              <a:t/>
            </a:r>
            <a:br>
              <a:rPr lang="en-US" sz="2800" b="1" dirty="0"/>
            </a:br>
            <a:r>
              <a:rPr lang="en-US" sz="2800" b="1" dirty="0"/>
              <a:t>Integrated Networked Lecture Theatre/ Auditorium</a:t>
            </a:r>
            <a:br>
              <a:rPr lang="en-US" sz="2800" b="1" dirty="0"/>
            </a:br>
            <a:endParaRPr lang="en-US" sz="2800" b="1" dirty="0"/>
          </a:p>
        </p:txBody>
      </p:sp>
      <p:pic>
        <p:nvPicPr>
          <p:cNvPr id="5" name="Picture 2" descr="\\192.168.5.11\fullshared\2011\10th PGES Photographs\5th nov\_MG_4669.JPG"/>
          <p:cNvPicPr>
            <a:picLocks noChangeAspect="1" noChangeArrowheads="1"/>
          </p:cNvPicPr>
          <p:nvPr/>
        </p:nvPicPr>
        <p:blipFill>
          <a:blip r:embed="rId3" cstate="print"/>
          <a:srcRect/>
          <a:stretch>
            <a:fillRect/>
          </a:stretch>
        </p:blipFill>
        <p:spPr bwMode="auto">
          <a:xfrm>
            <a:off x="286438" y="1608964"/>
            <a:ext cx="5436823" cy="3693484"/>
          </a:xfrm>
          <a:prstGeom prst="rect">
            <a:avLst/>
          </a:prstGeom>
          <a:solidFill>
            <a:schemeClr val="accent2">
              <a:lumMod val="60000"/>
              <a:lumOff val="40000"/>
            </a:schemeClr>
          </a:solidFill>
          <a:ln>
            <a:solidFill>
              <a:schemeClr val="tx2"/>
            </a:solidFill>
          </a:ln>
          <a:effectLst>
            <a:outerShdw blurRad="292100" dist="139700" dir="2700000" algn="tl" rotWithShape="0">
              <a:srgbClr val="333333">
                <a:alpha val="65000"/>
              </a:srgbClr>
            </a:outerShdw>
          </a:effectLst>
        </p:spPr>
      </p:pic>
      <p:sp>
        <p:nvSpPr>
          <p:cNvPr id="4" name="Title 1"/>
          <p:cNvSpPr txBox="1">
            <a:spLocks/>
          </p:cNvSpPr>
          <p:nvPr/>
        </p:nvSpPr>
        <p:spPr>
          <a:xfrm>
            <a:off x="5800380" y="653967"/>
            <a:ext cx="6115860" cy="955675"/>
          </a:xfrm>
          <a:prstGeom prst="rect">
            <a:avLst/>
          </a:prstGeom>
          <a:solidFill>
            <a:schemeClr val="accent5">
              <a:lumMod val="60000"/>
              <a:lumOff val="4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err="1" smtClean="0"/>
              <a:t>eTumour</a:t>
            </a:r>
            <a:r>
              <a:rPr lang="en-IN" sz="2400" b="1" dirty="0" smtClean="0"/>
              <a:t> Board for Live Surgical Skill Sharing &amp; </a:t>
            </a:r>
            <a:br>
              <a:rPr lang="en-IN" sz="2400" b="1" dirty="0" smtClean="0"/>
            </a:br>
            <a:r>
              <a:rPr lang="en-IN" sz="2400" b="1" dirty="0" smtClean="0"/>
              <a:t>Clinical Decision Support System (CDSS)</a:t>
            </a:r>
            <a:endParaRPr lang="en-IN" sz="2400" b="1" dirty="0"/>
          </a:p>
        </p:txBody>
      </p:sp>
      <p:pic>
        <p:nvPicPr>
          <p:cNvPr id="6" name="Picture 5" descr="C:\Users\admin\Desktop\PPT\eTumour\PGES2017\DSC_98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0378" y="1608964"/>
            <a:ext cx="6115861" cy="3693484"/>
          </a:xfrm>
          <a:prstGeom prst="rect">
            <a:avLst/>
          </a:prstGeom>
          <a:noFill/>
          <a:ln>
            <a:solidFill>
              <a:schemeClr val="tx1"/>
            </a:solidFill>
          </a:ln>
        </p:spPr>
      </p:pic>
      <p:pic>
        <p:nvPicPr>
          <p:cNvPr id="7" name="Picture 6" descr="C:\Users\admin\Desktop\PPT\eTumour\PGES2017\DSC_981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0363" y="3339595"/>
            <a:ext cx="3695877" cy="2553988"/>
          </a:xfrm>
          <a:prstGeom prst="rect">
            <a:avLst/>
          </a:prstGeom>
          <a:noFill/>
          <a:ln>
            <a:solidFill>
              <a:schemeClr val="tx1"/>
            </a:solidFill>
          </a:ln>
        </p:spPr>
      </p:pic>
      <p:sp>
        <p:nvSpPr>
          <p:cNvPr id="8" name="TextBox 7"/>
          <p:cNvSpPr txBox="1"/>
          <p:nvPr/>
        </p:nvSpPr>
        <p:spPr>
          <a:xfrm>
            <a:off x="6252072" y="5893583"/>
            <a:ext cx="5664167" cy="461665"/>
          </a:xfrm>
          <a:prstGeom prst="rect">
            <a:avLst/>
          </a:prstGeom>
          <a:solidFill>
            <a:schemeClr val="accent2">
              <a:lumMod val="75000"/>
            </a:schemeClr>
          </a:solidFill>
        </p:spPr>
        <p:txBody>
          <a:bodyPr wrap="square" rtlCol="0">
            <a:spAutoFit/>
          </a:bodyPr>
          <a:lstStyle/>
          <a:p>
            <a:pPr algn="ctr"/>
            <a:r>
              <a:rPr lang="en-US" sz="2400" dirty="0" smtClean="0">
                <a:solidFill>
                  <a:schemeClr val="bg1"/>
                </a:solidFill>
              </a:rPr>
              <a:t>Live </a:t>
            </a:r>
            <a:r>
              <a:rPr lang="en-US" sz="2400" dirty="0">
                <a:solidFill>
                  <a:schemeClr val="bg1"/>
                </a:solidFill>
              </a:rPr>
              <a:t>Robotic </a:t>
            </a:r>
            <a:r>
              <a:rPr lang="en-US" sz="2400" dirty="0" smtClean="0">
                <a:solidFill>
                  <a:schemeClr val="bg1"/>
                </a:solidFill>
              </a:rPr>
              <a:t>Surgery Transmission</a:t>
            </a:r>
            <a:endParaRPr lang="en-IN" sz="2400" dirty="0">
              <a:solidFill>
                <a:schemeClr val="bg1"/>
              </a:solidFill>
            </a:endParaRPr>
          </a:p>
        </p:txBody>
      </p:sp>
    </p:spTree>
    <p:extLst>
      <p:ext uri="{BB962C8B-B14F-4D97-AF65-F5344CB8AC3E}">
        <p14:creationId xmlns:p14="http://schemas.microsoft.com/office/powerpoint/2010/main" val="3466619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1011</Words>
  <Application>Microsoft Office PowerPoint</Application>
  <PresentationFormat>Widescreen</PresentationFormat>
  <Paragraphs>205</Paragraphs>
  <Slides>23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Arial</vt:lpstr>
      <vt:lpstr>Calibri</vt:lpstr>
      <vt:lpstr>Calibri Light</vt:lpstr>
      <vt:lpstr>Copperplate Gothic Bold</vt:lpstr>
      <vt:lpstr>Forte</vt:lpstr>
      <vt:lpstr>Times New Roman</vt:lpstr>
      <vt:lpstr>Wingdings</vt:lpstr>
      <vt:lpstr>Office Theme</vt:lpstr>
      <vt:lpstr>                                                      Integrated Platforms for e-learning aimed at capacity building for the global health workforce National Medical College Network – An Integrated eLearning Platform at National Level </vt:lpstr>
      <vt:lpstr>Population Growth</vt:lpstr>
      <vt:lpstr>PowerPoint Presentation</vt:lpstr>
      <vt:lpstr>A Crisis- shortage of workforce</vt:lpstr>
      <vt:lpstr>PowerPoint Presentation</vt:lpstr>
      <vt:lpstr>What should be best model for LMICs</vt:lpstr>
      <vt:lpstr>Distant Learning Modules used</vt:lpstr>
      <vt:lpstr>Collaborative Learning- Multipoint real time interactive Special Interest Group (SIG)</vt:lpstr>
      <vt:lpstr> Integrated Networked Lecture Theatre/ Auditorium </vt:lpstr>
      <vt:lpstr>Integrated Digital Operation Theatre</vt:lpstr>
      <vt:lpstr>Knowledge Processing Edit/Voice Over</vt:lpstr>
      <vt:lpstr>Institution based Knowledge Repository SGPGI Knowledge Park</vt:lpstr>
      <vt:lpstr>PowerPoint Presentation</vt:lpstr>
      <vt:lpstr>PowerPoint Presentation</vt:lpstr>
      <vt:lpstr>PowerPoint Presentation</vt:lpstr>
      <vt:lpstr>PowerPoint Presentation</vt:lpstr>
      <vt:lpstr>PowerPoint Presentation</vt:lpstr>
      <vt:lpstr>Ongoing session at NMCN Smart Classroom</vt:lpstr>
      <vt:lpstr>PowerPoint Presentation</vt:lpstr>
      <vt:lpstr> SGPGI Experience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Platforms for e-learning aimed at capacity building for the global health workforce</dc:title>
  <dc:creator>admin</dc:creator>
  <cp:lastModifiedBy>admin</cp:lastModifiedBy>
  <cp:revision>79</cp:revision>
  <dcterms:created xsi:type="dcterms:W3CDTF">2019-02-20T05:47:43Z</dcterms:created>
  <dcterms:modified xsi:type="dcterms:W3CDTF">2019-02-23T07:36:49Z</dcterms:modified>
</cp:coreProperties>
</file>